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1" r:id="rId2"/>
  </p:sldIdLst>
  <p:sldSz cx="6858000" cy="9906000" type="A4"/>
  <p:notesSz cx="7315200" cy="96012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120">
          <p15:clr>
            <a:srgbClr val="A4A3A4"/>
          </p15:clr>
        </p15:guide>
        <p15:guide id="2" pos="34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5D9BC7"/>
    <a:srgbClr val="376BBC"/>
    <a:srgbClr val="427DD7"/>
    <a:srgbClr val="345C7A"/>
    <a:srgbClr val="FFC300"/>
    <a:srgbClr val="FFE100"/>
    <a:srgbClr val="E8F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15" autoAdjust="0"/>
    <p:restoredTop sz="94222" autoAdjust="0"/>
  </p:normalViewPr>
  <p:slideViewPr>
    <p:cSldViewPr>
      <p:cViewPr varScale="1">
        <p:scale>
          <a:sx n="47" d="100"/>
          <a:sy n="47" d="100"/>
        </p:scale>
        <p:origin x="2525" y="34"/>
      </p:cViewPr>
      <p:guideLst>
        <p:guide orient="horz" pos="3120"/>
        <p:guide pos="346"/>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6661" tIns="48331" rIns="96661" bIns="48331" numCol="1" anchor="t" anchorCtr="0" compatLnSpc="1">
            <a:prstTxWarp prst="textNoShape">
              <a:avLst/>
            </a:prstTxWarp>
          </a:bodyPr>
          <a:lstStyle>
            <a:lvl1pPr defTabSz="966788">
              <a:defRPr sz="1300"/>
            </a:lvl1pPr>
          </a:lstStyle>
          <a:p>
            <a:endParaRPr lang="en-US" altLang="en-US"/>
          </a:p>
        </p:txBody>
      </p:sp>
      <p:sp>
        <p:nvSpPr>
          <p:cNvPr id="5123" name="Rectangle 3"/>
          <p:cNvSpPr>
            <a:spLocks noGrp="1" noChangeArrowheads="1"/>
          </p:cNvSpPr>
          <p:nvPr>
            <p:ph type="dt" sz="quarter" idx="1"/>
          </p:nvPr>
        </p:nvSpPr>
        <p:spPr bwMode="auto">
          <a:xfrm>
            <a:off x="4144963" y="0"/>
            <a:ext cx="3170237" cy="47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ltLang="en-US"/>
          </a:p>
        </p:txBody>
      </p:sp>
      <p:sp>
        <p:nvSpPr>
          <p:cNvPr id="5124" name="Rectangle 4"/>
          <p:cNvSpPr>
            <a:spLocks noGrp="1" noChangeArrowheads="1"/>
          </p:cNvSpPr>
          <p:nvPr>
            <p:ph type="ftr" sz="quarter" idx="2"/>
          </p:nvPr>
        </p:nvSpPr>
        <p:spPr bwMode="auto">
          <a:xfrm>
            <a:off x="0" y="9121775"/>
            <a:ext cx="3170238" cy="47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6661" tIns="48331" rIns="96661" bIns="48331" numCol="1" anchor="b" anchorCtr="0" compatLnSpc="1">
            <a:prstTxWarp prst="textNoShape">
              <a:avLst/>
            </a:prstTxWarp>
          </a:bodyPr>
          <a:lstStyle>
            <a:lvl1pPr defTabSz="966788">
              <a:defRPr sz="1300"/>
            </a:lvl1pPr>
          </a:lstStyle>
          <a:p>
            <a:endParaRPr lang="en-US" altLang="en-US"/>
          </a:p>
        </p:txBody>
      </p:sp>
      <p:sp>
        <p:nvSpPr>
          <p:cNvPr id="5125" name="Rectangle 5"/>
          <p:cNvSpPr>
            <a:spLocks noGrp="1" noChangeArrowheads="1"/>
          </p:cNvSpPr>
          <p:nvPr>
            <p:ph type="sldNum" sz="quarter" idx="3"/>
          </p:nvPr>
        </p:nvSpPr>
        <p:spPr bwMode="auto">
          <a:xfrm>
            <a:off x="4144963" y="9121775"/>
            <a:ext cx="3170237" cy="47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6661" tIns="48331" rIns="96661" bIns="48331" numCol="1" anchor="b" anchorCtr="0" compatLnSpc="1">
            <a:prstTxWarp prst="textNoShape">
              <a:avLst/>
            </a:prstTxWarp>
          </a:bodyPr>
          <a:lstStyle>
            <a:lvl1pPr algn="r" defTabSz="966788">
              <a:defRPr sz="1300"/>
            </a:lvl1pPr>
          </a:lstStyle>
          <a:p>
            <a:fld id="{87029529-C2F6-4C69-BBC8-BB97B0DD5899}" type="slidenum">
              <a:rPr lang="en-US" altLang="en-US"/>
              <a:pPr/>
              <a:t>‹#›</a:t>
            </a:fld>
            <a:endParaRPr lang="en-US" altLang="en-US"/>
          </a:p>
        </p:txBody>
      </p:sp>
    </p:spTree>
    <p:extLst>
      <p:ext uri="{BB962C8B-B14F-4D97-AF65-F5344CB8AC3E}">
        <p14:creationId xmlns:p14="http://schemas.microsoft.com/office/powerpoint/2010/main" val="3041676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6661" tIns="48331" rIns="96661" bIns="48331" numCol="1" anchor="t" anchorCtr="0" compatLnSpc="1">
            <a:prstTxWarp prst="textNoShape">
              <a:avLst/>
            </a:prstTxWarp>
          </a:bodyPr>
          <a:lstStyle>
            <a:lvl1pPr defTabSz="966788">
              <a:defRPr sz="1300"/>
            </a:lvl1pPr>
          </a:lstStyle>
          <a:p>
            <a:endParaRPr lang="en-US" altLang="en-US"/>
          </a:p>
        </p:txBody>
      </p:sp>
      <p:sp>
        <p:nvSpPr>
          <p:cNvPr id="3075" name="Rectangle 3"/>
          <p:cNvSpPr>
            <a:spLocks noGrp="1" noChangeArrowheads="1"/>
          </p:cNvSpPr>
          <p:nvPr>
            <p:ph type="dt" idx="1"/>
          </p:nvPr>
        </p:nvSpPr>
        <p:spPr bwMode="auto">
          <a:xfrm>
            <a:off x="4144963" y="0"/>
            <a:ext cx="3170237" cy="47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ltLang="en-US"/>
          </a:p>
        </p:txBody>
      </p:sp>
      <p:sp>
        <p:nvSpPr>
          <p:cNvPr id="3076" name="Rectangle 4"/>
          <p:cNvSpPr>
            <a:spLocks noGrp="1" noRot="1" noChangeAspect="1" noChangeArrowheads="1" noTextEdit="1"/>
          </p:cNvSpPr>
          <p:nvPr>
            <p:ph type="sldImg" idx="2"/>
          </p:nvPr>
        </p:nvSpPr>
        <p:spPr bwMode="auto">
          <a:xfrm>
            <a:off x="2411413" y="720725"/>
            <a:ext cx="2492375"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74725" y="4560888"/>
            <a:ext cx="5365750" cy="4319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6661" tIns="48331" rIns="96661" bIns="4833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6661" tIns="48331" rIns="96661" bIns="48331" numCol="1" anchor="b" anchorCtr="0" compatLnSpc="1">
            <a:prstTxWarp prst="textNoShape">
              <a:avLst/>
            </a:prstTxWarp>
          </a:bodyPr>
          <a:lstStyle>
            <a:lvl1pPr defTabSz="966788">
              <a:defRPr sz="1300"/>
            </a:lvl1pPr>
          </a:lstStyle>
          <a:p>
            <a:endParaRPr lang="en-US" alt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6661" tIns="48331" rIns="96661" bIns="48331" numCol="1" anchor="b" anchorCtr="0" compatLnSpc="1">
            <a:prstTxWarp prst="textNoShape">
              <a:avLst/>
            </a:prstTxWarp>
          </a:bodyPr>
          <a:lstStyle>
            <a:lvl1pPr algn="r" defTabSz="966788">
              <a:defRPr sz="1300"/>
            </a:lvl1pPr>
          </a:lstStyle>
          <a:p>
            <a:fld id="{4688CD21-6B87-4DD3-8D55-F39EDC55EEF1}" type="slidenum">
              <a:rPr lang="en-US" altLang="en-US"/>
              <a:pPr/>
              <a:t>‹#›</a:t>
            </a:fld>
            <a:endParaRPr lang="en-US" altLang="en-US"/>
          </a:p>
        </p:txBody>
      </p:sp>
    </p:spTree>
    <p:extLst>
      <p:ext uri="{BB962C8B-B14F-4D97-AF65-F5344CB8AC3E}">
        <p14:creationId xmlns:p14="http://schemas.microsoft.com/office/powerpoint/2010/main" val="18526364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nl-NL" altLang="en-US"/>
          </a:p>
        </p:txBody>
      </p:sp>
    </p:spTree>
    <p:extLst>
      <p:ext uri="{BB962C8B-B14F-4D97-AF65-F5344CB8AC3E}">
        <p14:creationId xmlns:p14="http://schemas.microsoft.com/office/powerpoint/2010/main" val="1443109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EB99128-E633-4F46-A352-88B0EF4A0392}" type="slidenum">
              <a:rPr lang="en-US" altLang="en-US"/>
              <a:pPr/>
              <a:t>‹#›</a:t>
            </a:fld>
            <a:endParaRPr lang="en-US" altLang="en-US"/>
          </a:p>
        </p:txBody>
      </p:sp>
    </p:spTree>
    <p:extLst>
      <p:ext uri="{BB962C8B-B14F-4D97-AF65-F5344CB8AC3E}">
        <p14:creationId xmlns:p14="http://schemas.microsoft.com/office/powerpoint/2010/main" val="314140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C5DB4ED-584D-4561-AA5A-7FE16EE8FC7D}" type="slidenum">
              <a:rPr lang="en-US" altLang="en-US"/>
              <a:pPr/>
              <a:t>‹#›</a:t>
            </a:fld>
            <a:endParaRPr lang="en-US" altLang="en-US"/>
          </a:p>
        </p:txBody>
      </p:sp>
    </p:spTree>
    <p:extLst>
      <p:ext uri="{BB962C8B-B14F-4D97-AF65-F5344CB8AC3E}">
        <p14:creationId xmlns:p14="http://schemas.microsoft.com/office/powerpoint/2010/main" val="205363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81063"/>
            <a:ext cx="1457325" cy="7924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0" y="881063"/>
            <a:ext cx="4219575" cy="792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6DFDF2A-D461-4C47-9CCB-06D217168F17}" type="slidenum">
              <a:rPr lang="en-US" altLang="en-US"/>
              <a:pPr/>
              <a:t>‹#›</a:t>
            </a:fld>
            <a:endParaRPr lang="en-US" altLang="en-US"/>
          </a:p>
        </p:txBody>
      </p:sp>
    </p:spTree>
    <p:extLst>
      <p:ext uri="{BB962C8B-B14F-4D97-AF65-F5344CB8AC3E}">
        <p14:creationId xmlns:p14="http://schemas.microsoft.com/office/powerpoint/2010/main" val="3386015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9C51A67-A156-49C3-A4CD-3DB2D583A6CE}" type="slidenum">
              <a:rPr lang="en-US" altLang="en-US"/>
              <a:pPr/>
              <a:t>‹#›</a:t>
            </a:fld>
            <a:endParaRPr lang="en-US" altLang="en-US"/>
          </a:p>
        </p:txBody>
      </p:sp>
    </p:spTree>
    <p:extLst>
      <p:ext uri="{BB962C8B-B14F-4D97-AF65-F5344CB8AC3E}">
        <p14:creationId xmlns:p14="http://schemas.microsoft.com/office/powerpoint/2010/main" val="2377220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E6F7B29-AEED-43F0-A3FF-9BCF6CD287BD}" type="slidenum">
              <a:rPr lang="en-US" altLang="en-US"/>
              <a:pPr/>
              <a:t>‹#›</a:t>
            </a:fld>
            <a:endParaRPr lang="en-US" altLang="en-US"/>
          </a:p>
        </p:txBody>
      </p:sp>
    </p:spTree>
    <p:extLst>
      <p:ext uri="{BB962C8B-B14F-4D97-AF65-F5344CB8AC3E}">
        <p14:creationId xmlns:p14="http://schemas.microsoft.com/office/powerpoint/2010/main" val="525908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2862263"/>
            <a:ext cx="283845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0" y="2862263"/>
            <a:ext cx="283845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C4ED424-C0AD-4DC1-8D6A-CB86281C6AF0}" type="slidenum">
              <a:rPr lang="en-US" altLang="en-US"/>
              <a:pPr/>
              <a:t>‹#›</a:t>
            </a:fld>
            <a:endParaRPr lang="en-US" altLang="en-US"/>
          </a:p>
        </p:txBody>
      </p:sp>
    </p:spTree>
    <p:extLst>
      <p:ext uri="{BB962C8B-B14F-4D97-AF65-F5344CB8AC3E}">
        <p14:creationId xmlns:p14="http://schemas.microsoft.com/office/powerpoint/2010/main" val="2563755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a:t>Click to edit Master title style</a:t>
            </a:r>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227A0230-3035-4B8B-9CF2-7C2D6A5EE47C}" type="slidenum">
              <a:rPr lang="en-US" altLang="en-US"/>
              <a:pPr/>
              <a:t>‹#›</a:t>
            </a:fld>
            <a:endParaRPr lang="en-US" altLang="en-US"/>
          </a:p>
        </p:txBody>
      </p:sp>
    </p:spTree>
    <p:extLst>
      <p:ext uri="{BB962C8B-B14F-4D97-AF65-F5344CB8AC3E}">
        <p14:creationId xmlns:p14="http://schemas.microsoft.com/office/powerpoint/2010/main" val="4154427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72F0923C-E6C7-48D2-82A6-21583B3DF1B9}" type="slidenum">
              <a:rPr lang="en-US" altLang="en-US"/>
              <a:pPr/>
              <a:t>‹#›</a:t>
            </a:fld>
            <a:endParaRPr lang="en-US" altLang="en-US"/>
          </a:p>
        </p:txBody>
      </p:sp>
    </p:spTree>
    <p:extLst>
      <p:ext uri="{BB962C8B-B14F-4D97-AF65-F5344CB8AC3E}">
        <p14:creationId xmlns:p14="http://schemas.microsoft.com/office/powerpoint/2010/main" val="1665100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1B0F399B-8A41-40D6-94EB-7540CD916F9E}" type="slidenum">
              <a:rPr lang="en-US" altLang="en-US"/>
              <a:pPr/>
              <a:t>‹#›</a:t>
            </a:fld>
            <a:endParaRPr lang="en-US" altLang="en-US"/>
          </a:p>
        </p:txBody>
      </p:sp>
    </p:spTree>
    <p:extLst>
      <p:ext uri="{BB962C8B-B14F-4D97-AF65-F5344CB8AC3E}">
        <p14:creationId xmlns:p14="http://schemas.microsoft.com/office/powerpoint/2010/main" val="3388660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DF7E9A0-00F2-4E39-926F-0896A1C86591}" type="slidenum">
              <a:rPr lang="en-US" altLang="en-US"/>
              <a:pPr/>
              <a:t>‹#›</a:t>
            </a:fld>
            <a:endParaRPr lang="en-US" altLang="en-US"/>
          </a:p>
        </p:txBody>
      </p:sp>
    </p:spTree>
    <p:extLst>
      <p:ext uri="{BB962C8B-B14F-4D97-AF65-F5344CB8AC3E}">
        <p14:creationId xmlns:p14="http://schemas.microsoft.com/office/powerpoint/2010/main" val="123225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992BD7C-05B0-4FC0-8EF4-C66748D8875F}" type="slidenum">
              <a:rPr lang="en-US" altLang="en-US"/>
              <a:pPr/>
              <a:t>‹#›</a:t>
            </a:fld>
            <a:endParaRPr lang="en-US" altLang="en-US"/>
          </a:p>
        </p:txBody>
      </p:sp>
    </p:spTree>
    <p:extLst>
      <p:ext uri="{BB962C8B-B14F-4D97-AF65-F5344CB8AC3E}">
        <p14:creationId xmlns:p14="http://schemas.microsoft.com/office/powerpoint/2010/main" val="130603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fld id="{C0648C4E-ABED-4FAF-A399-A07B7B3F05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2pPr>
      <a:lvl3pPr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3pPr>
      <a:lvl4pPr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4pPr>
      <a:lvl5pPr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hyperlink" Target="http://bioinformatics.psb.ugent.be/DBN/" TargetMode="External"/><Relationship Id="rId7"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Lieven.verbeke@ugent.be" TargetMode="External"/><Relationship Id="rId5" Type="http://schemas.openxmlformats.org/officeDocument/2006/relationships/hyperlink" Target="mailto:kathleen.marchal@ugent.be" TargetMode="External"/><Relationship Id="rId4" Type="http://schemas.openxmlformats.org/officeDocument/2006/relationships/hyperlink" Target="https://www.ibcn.intec.ugent.be/content/prof-kathleen-march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1651000"/>
            <a:ext cx="6858000" cy="8255000"/>
          </a:xfrm>
          <a:prstGeom prst="rect">
            <a:avLst/>
          </a:prstGeom>
          <a:solidFill>
            <a:srgbClr val="5D9BC7"/>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nl-NL" altLang="en-US"/>
          </a:p>
        </p:txBody>
      </p:sp>
      <p:sp>
        <p:nvSpPr>
          <p:cNvPr id="14343" name="Text Box 7"/>
          <p:cNvSpPr txBox="1">
            <a:spLocks noChangeArrowheads="1"/>
          </p:cNvSpPr>
          <p:nvPr/>
        </p:nvSpPr>
        <p:spPr bwMode="auto">
          <a:xfrm>
            <a:off x="0" y="2611438"/>
            <a:ext cx="4876800" cy="6456362"/>
          </a:xfrm>
          <a:prstGeom prst="rect">
            <a:avLst/>
          </a:prstGeom>
          <a:solidFill>
            <a:schemeClr val="bg1">
              <a:alpha val="50000"/>
            </a:schemeClr>
          </a:solidFill>
          <a:ln>
            <a:noFill/>
          </a:ln>
          <a:extLst>
            <a:ext uri="{91240B29-F687-4F45-9708-019B960494DF}">
              <a14:hiddenLine xmlns:a14="http://schemas.microsoft.com/office/drawing/2010/main" w="25400">
                <a:solidFill>
                  <a:schemeClr val="bg1"/>
                </a:solidFill>
                <a:miter lim="800000"/>
                <a:headEnd/>
                <a:tailEnd/>
              </a14:hiddenLine>
            </a:ext>
          </a:extLst>
        </p:spPr>
        <p:txBody>
          <a:bodyPr lIns="365760" rIns="365760"/>
          <a:lstStyle/>
          <a:p>
            <a:pPr algn="just"/>
            <a:endParaRPr lang="en-US" sz="1100" dirty="0">
              <a:solidFill>
                <a:srgbClr val="000000"/>
              </a:solidFill>
              <a:cs typeface="Times New Roman" panose="02020603050405020304" pitchFamily="18" charset="0"/>
            </a:endParaRPr>
          </a:p>
          <a:p>
            <a:pPr algn="just"/>
            <a:r>
              <a:rPr lang="en-US" sz="1100" dirty="0"/>
              <a:t>The research group DBN </a:t>
            </a:r>
            <a:r>
              <a:rPr lang="en-US" sz="1100" dirty="0" smtClean="0"/>
              <a:t>(</a:t>
            </a:r>
            <a:r>
              <a:rPr lang="en-US" sz="1100" dirty="0" err="1" smtClean="0"/>
              <a:t>dataintegration</a:t>
            </a:r>
            <a:r>
              <a:rPr lang="en-US" sz="1100" smtClean="0"/>
              <a:t> &amp; Biological networks) has </a:t>
            </a:r>
            <a:r>
              <a:rPr lang="en-US" sz="1100" dirty="0"/>
              <a:t>an open PhD position in the domain of method development for precision oncology. The goal of the PhD research is to develop and apply systems genetics approaches to identify driver pathways and prognostic biomarkers underlying clinical phenotypes relevant to cancer. Hereto innovative methods need to be developed that integrate genomic information derived from cohorts of tumor samples with clinical information (e.g., therapy outcome). The focus will be on studying the importance of network rewiring during cancer development and on assessing the added value of whole genome sequencing for optimal patient stratification. The research will be performed in close collaboration with clinicians, experts in molecular diagnosis and software engineers to facilitate the transfer of the developed methods to a clinical setting. </a:t>
            </a:r>
          </a:p>
          <a:p>
            <a:pPr algn="just"/>
            <a:endParaRPr lang="en-US" altLang="en-US" sz="1100" dirty="0">
              <a:solidFill>
                <a:srgbClr val="000000"/>
              </a:solidFill>
              <a:cs typeface="Times New Roman" panose="02020603050405020304" pitchFamily="18" charset="0"/>
            </a:endParaRPr>
          </a:p>
          <a:p>
            <a:pPr algn="just">
              <a:spcAft>
                <a:spcPts val="1000"/>
              </a:spcAft>
            </a:pPr>
            <a:r>
              <a:rPr lang="en-US" altLang="en-US" sz="1100" b="1" dirty="0">
                <a:solidFill>
                  <a:srgbClr val="000000"/>
                </a:solidFill>
                <a:cs typeface="Times New Roman" panose="02020603050405020304" pitchFamily="18" charset="0"/>
              </a:rPr>
              <a:t>Requirements</a:t>
            </a:r>
          </a:p>
          <a:p>
            <a:pPr marL="171450" indent="-171450">
              <a:buFont typeface="Arial" panose="020B0604020202020204" pitchFamily="34" charset="0"/>
              <a:buChar char="•"/>
            </a:pPr>
            <a:r>
              <a:rPr lang="en-US" sz="1100" dirty="0"/>
              <a:t>You hold a Master degree in Sciences; in Bioinformatics, in Applied Biological Sciences; in Engineering, in Health Sciences or an equivalent degree. Last year students can also apply.</a:t>
            </a:r>
          </a:p>
          <a:p>
            <a:pPr marL="171450" lvl="0" indent="-171450">
              <a:buFont typeface="Arial" panose="020B0604020202020204" pitchFamily="34" charset="0"/>
              <a:buChar char="•"/>
            </a:pPr>
            <a:r>
              <a:rPr lang="nl-BE" sz="1100" dirty="0"/>
              <a:t>A strong interest in interdisciplinary research </a:t>
            </a:r>
            <a:endParaRPr lang="en-US" sz="1100" dirty="0"/>
          </a:p>
          <a:p>
            <a:pPr marL="171450" lvl="0" indent="-171450">
              <a:buFont typeface="Arial" panose="020B0604020202020204" pitchFamily="34" charset="0"/>
              <a:buChar char="•"/>
            </a:pPr>
            <a:r>
              <a:rPr lang="nl-BE" sz="1100" dirty="0"/>
              <a:t>A strong interest in fundamental and/or applied research</a:t>
            </a:r>
            <a:endParaRPr lang="en-US" sz="1100" dirty="0"/>
          </a:p>
          <a:p>
            <a:pPr marL="171450" lvl="0" indent="-171450">
              <a:buFont typeface="Arial" panose="020B0604020202020204" pitchFamily="34" charset="0"/>
              <a:buChar char="•"/>
            </a:pPr>
            <a:r>
              <a:rPr lang="nl-BE" sz="1100" dirty="0"/>
              <a:t>Minimal background in biology or molecular biology</a:t>
            </a:r>
            <a:endParaRPr lang="en-US" sz="1100" dirty="0"/>
          </a:p>
          <a:p>
            <a:pPr marL="171450" lvl="0" indent="-171450">
              <a:buFont typeface="Arial" panose="020B0604020202020204" pitchFamily="34" charset="0"/>
              <a:buChar char="•"/>
            </a:pPr>
            <a:r>
              <a:rPr lang="nl-BE" sz="1100" dirty="0"/>
              <a:t>Strong background in computer hard- and software systems </a:t>
            </a:r>
            <a:endParaRPr lang="en-US" sz="1100" dirty="0"/>
          </a:p>
          <a:p>
            <a:pPr marL="171450" lvl="0" indent="-171450">
              <a:buFont typeface="Arial" panose="020B0604020202020204" pitchFamily="34" charset="0"/>
              <a:buChar char="•"/>
            </a:pPr>
            <a:r>
              <a:rPr lang="nl-BE" sz="1100" dirty="0"/>
              <a:t>Proficiency in programming languages such as Java, Perl or Python, as well as Linux systems.</a:t>
            </a:r>
            <a:endParaRPr lang="en-US" sz="1100" dirty="0"/>
          </a:p>
          <a:p>
            <a:pPr marL="171450" lvl="0" indent="-171450">
              <a:buFont typeface="Arial" panose="020B0604020202020204" pitchFamily="34" charset="0"/>
              <a:buChar char="•"/>
            </a:pPr>
            <a:r>
              <a:rPr lang="nl-BE" sz="1100" dirty="0"/>
              <a:t>Fluency in spoken and written English is a strong requirement</a:t>
            </a:r>
            <a:endParaRPr lang="en-US" sz="1100" dirty="0"/>
          </a:p>
          <a:p>
            <a:pPr algn="just"/>
            <a:endParaRPr lang="en-US" altLang="en-US" sz="1100" dirty="0">
              <a:solidFill>
                <a:srgbClr val="000000"/>
              </a:solidFill>
              <a:cs typeface="Times New Roman" panose="02020603050405020304" pitchFamily="18" charset="0"/>
            </a:endParaRPr>
          </a:p>
          <a:p>
            <a:pPr algn="just">
              <a:spcAft>
                <a:spcPts val="1000"/>
              </a:spcAft>
            </a:pPr>
            <a:r>
              <a:rPr lang="en-US" altLang="en-US" sz="1100" b="1" dirty="0">
                <a:solidFill>
                  <a:srgbClr val="000000"/>
                </a:solidFill>
                <a:cs typeface="Times New Roman" panose="02020603050405020304" pitchFamily="18" charset="0"/>
              </a:rPr>
              <a:t>More information</a:t>
            </a:r>
          </a:p>
          <a:p>
            <a:pPr algn="just"/>
            <a:r>
              <a:rPr lang="en-US" sz="1100" dirty="0"/>
              <a:t>The DBN group has expertise in method development for systems biology and systems genetics and is specialized in combining advanced datamining techniques with biological principles. In the context of cancer research the group is part of the ICGC consortium (http://icgc.org/). </a:t>
            </a:r>
            <a:endParaRPr lang="en-US" altLang="en-US" sz="1100" b="1" dirty="0">
              <a:solidFill>
                <a:srgbClr val="000000"/>
              </a:solidFill>
              <a:cs typeface="Times New Roman" panose="02020603050405020304" pitchFamily="18" charset="0"/>
            </a:endParaRPr>
          </a:p>
          <a:p>
            <a:pPr algn="just"/>
            <a:r>
              <a:rPr lang="en-US" altLang="en-US" sz="1100" dirty="0">
                <a:solidFill>
                  <a:srgbClr val="000000"/>
                </a:solidFill>
                <a:cs typeface="Times New Roman" panose="02020603050405020304" pitchFamily="18" charset="0"/>
                <a:hlinkClick r:id="rId3"/>
              </a:rPr>
              <a:t>http://bioinformatics.psb.ugent.be/DBN/</a:t>
            </a:r>
            <a:endParaRPr lang="en-US" altLang="en-US" sz="1100" dirty="0">
              <a:solidFill>
                <a:srgbClr val="000000"/>
              </a:solidFill>
              <a:cs typeface="Times New Roman" panose="02020603050405020304" pitchFamily="18" charset="0"/>
            </a:endParaRPr>
          </a:p>
          <a:p>
            <a:pPr algn="just"/>
            <a:r>
              <a:rPr lang="en-US" altLang="en-US" sz="1100" dirty="0">
                <a:solidFill>
                  <a:srgbClr val="000000"/>
                </a:solidFill>
                <a:cs typeface="Times New Roman" panose="02020603050405020304" pitchFamily="18" charset="0"/>
                <a:hlinkClick r:id="rId4"/>
              </a:rPr>
              <a:t>https://www.ibcn.intec.ugent.be/content/prof-kathleen-marchal</a:t>
            </a:r>
            <a:endParaRPr lang="en-US" altLang="en-US" sz="1100" dirty="0">
              <a:solidFill>
                <a:srgbClr val="000000"/>
              </a:solidFill>
              <a:cs typeface="Times New Roman" panose="02020603050405020304" pitchFamily="18" charset="0"/>
            </a:endParaRPr>
          </a:p>
          <a:p>
            <a:pPr algn="just"/>
            <a:endParaRPr lang="en-US" altLang="en-US" sz="1100" dirty="0">
              <a:solidFill>
                <a:srgbClr val="000000"/>
              </a:solidFill>
              <a:cs typeface="Times New Roman" panose="02020603050405020304" pitchFamily="18" charset="0"/>
            </a:endParaRPr>
          </a:p>
        </p:txBody>
      </p:sp>
      <p:sp>
        <p:nvSpPr>
          <p:cNvPr id="14347" name="Text Box 11"/>
          <p:cNvSpPr txBox="1">
            <a:spLocks noChangeArrowheads="1"/>
          </p:cNvSpPr>
          <p:nvPr/>
        </p:nvSpPr>
        <p:spPr bwMode="auto">
          <a:xfrm>
            <a:off x="5029200" y="2624138"/>
            <a:ext cx="1828800" cy="6443662"/>
          </a:xfrm>
          <a:prstGeom prst="rect">
            <a:avLst/>
          </a:prstGeom>
          <a:solidFill>
            <a:schemeClr val="bg1">
              <a:alpha val="50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a:lstStyle/>
          <a:p>
            <a:endParaRPr lang="en-US" altLang="en-US" sz="1000" dirty="0">
              <a:solidFill>
                <a:srgbClr val="000000"/>
              </a:solidFill>
              <a:cs typeface="Times New Roman" panose="02020603050405020304" pitchFamily="18" charset="0"/>
            </a:endParaRPr>
          </a:p>
          <a:p>
            <a:r>
              <a:rPr lang="en-US" altLang="en-US" sz="1000" dirty="0">
                <a:solidFill>
                  <a:srgbClr val="000000"/>
                </a:solidFill>
                <a:cs typeface="Times New Roman" panose="02020603050405020304" pitchFamily="18" charset="0"/>
              </a:rPr>
              <a:t>To apply, forward a copy of your C.V</a:t>
            </a:r>
            <a:r>
              <a:rPr lang="en-US" altLang="en-US" sz="1000" dirty="0" smtClean="0">
                <a:solidFill>
                  <a:srgbClr val="000000"/>
                </a:solidFill>
                <a:cs typeface="Times New Roman" panose="02020603050405020304" pitchFamily="18" charset="0"/>
              </a:rPr>
              <a:t>. a motivation letter  </a:t>
            </a:r>
            <a:r>
              <a:rPr lang="en-US" altLang="en-US" sz="1000" dirty="0">
                <a:solidFill>
                  <a:srgbClr val="000000"/>
                </a:solidFill>
                <a:cs typeface="Times New Roman" panose="02020603050405020304" pitchFamily="18" charset="0"/>
              </a:rPr>
              <a:t>and contact information for two references, to the following email address </a:t>
            </a:r>
            <a:r>
              <a:rPr lang="en-US" altLang="en-US" sz="1000" dirty="0" smtClean="0">
                <a:solidFill>
                  <a:srgbClr val="0070C0"/>
                </a:solidFill>
                <a:cs typeface="Times New Roman" panose="02020603050405020304" pitchFamily="18" charset="0"/>
                <a:hlinkClick r:id="rId5"/>
              </a:rPr>
              <a:t>kathleen.marchal@ugent.be</a:t>
            </a:r>
            <a:endParaRPr lang="en-US" altLang="en-US" sz="1000" dirty="0" smtClean="0">
              <a:solidFill>
                <a:srgbClr val="0070C0"/>
              </a:solidFill>
              <a:cs typeface="Times New Roman" panose="02020603050405020304" pitchFamily="18" charset="0"/>
            </a:endParaRPr>
          </a:p>
          <a:p>
            <a:r>
              <a:rPr lang="en-US" altLang="en-US" sz="1000" smtClean="0">
                <a:solidFill>
                  <a:srgbClr val="0070C0"/>
                </a:solidFill>
                <a:cs typeface="Times New Roman" panose="02020603050405020304" pitchFamily="18" charset="0"/>
                <a:hlinkClick r:id="rId6"/>
              </a:rPr>
              <a:t>Lieven.verbeke@ugent.be</a:t>
            </a:r>
            <a:endParaRPr lang="en-US" altLang="en-US" sz="1000" smtClean="0">
              <a:solidFill>
                <a:srgbClr val="0070C0"/>
              </a:solidFill>
              <a:cs typeface="Times New Roman" panose="02020603050405020304" pitchFamily="18" charset="0"/>
            </a:endParaRPr>
          </a:p>
          <a:p>
            <a:endParaRPr lang="en-US" altLang="en-US" sz="1000" dirty="0" smtClean="0">
              <a:solidFill>
                <a:srgbClr val="0070C0"/>
              </a:solidFill>
              <a:cs typeface="Times New Roman" panose="02020603050405020304" pitchFamily="18" charset="0"/>
            </a:endParaRPr>
          </a:p>
          <a:p>
            <a:endParaRPr lang="en-US" altLang="en-US" sz="1000" dirty="0">
              <a:solidFill>
                <a:srgbClr val="0070C0"/>
              </a:solidFill>
              <a:cs typeface="Times New Roman" panose="02020603050405020304" pitchFamily="18" charset="0"/>
            </a:endParaRPr>
          </a:p>
          <a:p>
            <a:endParaRPr lang="en-US" altLang="en-US" sz="1000" dirty="0"/>
          </a:p>
        </p:txBody>
      </p:sp>
      <p:sp>
        <p:nvSpPr>
          <p:cNvPr id="14358" name="Text Box 22"/>
          <p:cNvSpPr txBox="1">
            <a:spLocks noChangeArrowheads="1"/>
          </p:cNvSpPr>
          <p:nvPr/>
        </p:nvSpPr>
        <p:spPr bwMode="auto">
          <a:xfrm>
            <a:off x="276225" y="1981200"/>
            <a:ext cx="4535216" cy="369332"/>
          </a:xfrm>
          <a:prstGeom prst="rect">
            <a:avLst/>
          </a:prstGeom>
          <a:noFill/>
          <a:ln>
            <a:noFill/>
          </a:ln>
          <a:extLst>
            <a:ext uri="{909E8E84-426E-40DD-AFC4-6F175D3DCCD1}">
              <a14:hiddenFill xmlns:a14="http://schemas.microsoft.com/office/drawing/2010/main">
                <a:solidFill>
                  <a:srgbClr val="214478"/>
                </a:solidFill>
              </a14:hiddenFill>
            </a:ext>
            <a:ext uri="{91240B29-F687-4F45-9708-019B960494DF}">
              <a14:hiddenLine xmlns:a14="http://schemas.microsoft.com/office/drawing/2010/main" w="12700">
                <a:solidFill>
                  <a:srgbClr val="325D9E"/>
                </a:solidFill>
                <a:miter lim="800000"/>
                <a:headEnd/>
                <a:tailEnd/>
              </a14:hiddenLine>
            </a:ext>
          </a:extLst>
        </p:spPr>
        <p:txBody>
          <a:bodyPr wrap="none" tIns="0" bIns="0">
            <a:spAutoFit/>
          </a:bodyPr>
          <a:lstStyle/>
          <a:p>
            <a:r>
              <a:rPr lang="en-US" altLang="en-US" dirty="0">
                <a:solidFill>
                  <a:srgbClr val="000000"/>
                </a:solidFill>
              </a:rPr>
              <a:t>PhD fellowship in bioinformatics</a:t>
            </a:r>
          </a:p>
        </p:txBody>
      </p:sp>
      <p:pic>
        <p:nvPicPr>
          <p:cNvPr id="8" name="Picture 7"/>
          <p:cNvPicPr/>
          <p:nvPr/>
        </p:nvPicPr>
        <p:blipFill rotWithShape="1">
          <a:blip r:embed="rId7">
            <a:extLst>
              <a:ext uri="{28A0092B-C50C-407E-A947-70E740481C1C}">
                <a14:useLocalDpi xmlns:a14="http://schemas.microsoft.com/office/drawing/2010/main" val="0"/>
              </a:ext>
            </a:extLst>
          </a:blip>
          <a:srcRect l="26495" t="39186" r="37420" b="16588"/>
          <a:stretch/>
        </p:blipFill>
        <p:spPr bwMode="auto">
          <a:xfrm>
            <a:off x="254454" y="157488"/>
            <a:ext cx="2057400" cy="685800"/>
          </a:xfrm>
          <a:prstGeom prst="rect">
            <a:avLst/>
          </a:prstGeom>
          <a:noFill/>
          <a:ln>
            <a:noFill/>
          </a:ln>
        </p:spPr>
      </p:pic>
      <p:pic>
        <p:nvPicPr>
          <p:cNvPr id="10" name="Picture 9"/>
          <p:cNvPicPr/>
          <p:nvPr/>
        </p:nvPicPr>
        <p:blipFill rotWithShape="1">
          <a:blip r:embed="rId8">
            <a:extLst>
              <a:ext uri="{28A0092B-C50C-407E-A947-70E740481C1C}">
                <a14:useLocalDpi xmlns:a14="http://schemas.microsoft.com/office/drawing/2010/main" val="0"/>
              </a:ext>
            </a:extLst>
          </a:blip>
          <a:srcRect l="26729" t="34700" b="20731"/>
          <a:stretch/>
        </p:blipFill>
        <p:spPr bwMode="auto">
          <a:xfrm>
            <a:off x="254454" y="825222"/>
            <a:ext cx="4177665" cy="691118"/>
          </a:xfrm>
          <a:prstGeom prst="rect">
            <a:avLst/>
          </a:prstGeom>
          <a:noFill/>
          <a:ln>
            <a:noFill/>
          </a:ln>
        </p:spPr>
      </p:pic>
      <p:pic>
        <p:nvPicPr>
          <p:cNvPr id="11" name="Picture 10"/>
          <p:cNvPicPr/>
          <p:nvPr/>
        </p:nvPicPr>
        <p:blipFill rotWithShape="1">
          <a:blip r:embed="rId7">
            <a:extLst>
              <a:ext uri="{28A0092B-C50C-407E-A947-70E740481C1C}">
                <a14:useLocalDpi xmlns:a14="http://schemas.microsoft.com/office/drawing/2010/main" val="0"/>
              </a:ext>
            </a:extLst>
          </a:blip>
          <a:srcRect t="11015" r="75944"/>
          <a:stretch/>
        </p:blipFill>
        <p:spPr bwMode="auto">
          <a:xfrm>
            <a:off x="5410200" y="157488"/>
            <a:ext cx="1371600" cy="1379867"/>
          </a:xfrm>
          <a:prstGeom prst="rect">
            <a:avLst/>
          </a:prstGeom>
          <a:noFill/>
          <a:ln>
            <a:noFill/>
          </a:ln>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316</Words>
  <Application>Microsoft Office PowerPoint</Application>
  <PresentationFormat>A4 Paper (210x297 mm)</PresentationFormat>
  <Paragraphs>21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Times New Roman</vt:lpstr>
      <vt:lpstr>Blank Presentation</vt:lpstr>
      <vt:lpstr>PowerPoint Presentation</vt:lpstr>
    </vt:vector>
  </TitlesOfParts>
  <Company>Bert Coessens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Bert Coessens</dc:creator>
  <cp:keywords/>
  <cp:lastModifiedBy>Kathleen Marchal</cp:lastModifiedBy>
  <cp:revision>79</cp:revision>
  <cp:lastPrinted>2007-02-05T11:04:00Z</cp:lastPrinted>
  <dcterms:created xsi:type="dcterms:W3CDTF">2007-01-19T09:18:36Z</dcterms:created>
  <dcterms:modified xsi:type="dcterms:W3CDTF">2017-06-08T07:01:31Z</dcterms:modified>
</cp:coreProperties>
</file>