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E607-B421-43CA-8816-23DE3DB346C5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31F7A-410B-4D14-B67B-94CAFEEE7E4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57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54225" y="1341438"/>
            <a:ext cx="2501900" cy="3614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Add</a:t>
            </a:r>
            <a:r>
              <a:rPr lang="nl-BE" dirty="0"/>
              <a:t> </a:t>
            </a:r>
            <a:r>
              <a:rPr lang="nl-BE" dirty="0" err="1"/>
              <a:t>note</a:t>
            </a:r>
            <a:r>
              <a:rPr lang="nl-BE" dirty="0"/>
              <a:t>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warning</a:t>
            </a:r>
            <a:r>
              <a:rPr lang="nl-BE" dirty="0"/>
              <a:t> microscope </a:t>
            </a:r>
            <a:r>
              <a:rPr lang="nl-BE"/>
              <a:t>shutter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CA86C-4622-4A7C-833E-6A3EDD7B8E65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443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270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627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574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472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143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4111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5877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233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456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657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61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6D502-5C64-46CE-9BA4-ACE5D5BBC5FD}" type="datetimeFigureOut">
              <a:rPr lang="nl-BE" smtClean="0"/>
              <a:t>30/10/2020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C75B-8C8E-4498-A8A9-95E146249D7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690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1593" y="144966"/>
            <a:ext cx="550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u="sng" dirty="0" err="1"/>
              <a:t>Switching</a:t>
            </a:r>
            <a:r>
              <a:rPr lang="nl-BE" b="1" u="sng" dirty="0"/>
              <a:t> OFF procedure for the Olympus FV1000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65552" y="532275"/>
            <a:ext cx="2074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>
                <a:solidFill>
                  <a:srgbClr val="FF0000"/>
                </a:solidFill>
              </a:rPr>
              <a:t>Follow </a:t>
            </a:r>
            <a:r>
              <a:rPr lang="nl-BE" dirty="0" err="1">
                <a:solidFill>
                  <a:srgbClr val="FF0000"/>
                </a:solidFill>
              </a:rPr>
              <a:t>the</a:t>
            </a:r>
            <a:r>
              <a:rPr lang="nl-BE" dirty="0">
                <a:solidFill>
                  <a:srgbClr val="FF0000"/>
                </a:solidFill>
              </a:rPr>
              <a:t> order!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4063" y="1181792"/>
            <a:ext cx="2792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err="1"/>
              <a:t>If</a:t>
            </a:r>
            <a:r>
              <a:rPr lang="nl-BE" sz="1200" dirty="0"/>
              <a:t> Argon laser was on</a:t>
            </a:r>
          </a:p>
          <a:p>
            <a:r>
              <a:rPr lang="nl-BE" sz="1200" dirty="0"/>
              <a:t>AND </a:t>
            </a:r>
            <a:r>
              <a:rPr lang="nl-BE" sz="1200" dirty="0" err="1"/>
              <a:t>it</a:t>
            </a:r>
            <a:r>
              <a:rPr lang="nl-BE" sz="1200" dirty="0"/>
              <a:t> </a:t>
            </a:r>
            <a:r>
              <a:rPr lang="nl-BE" sz="1200" dirty="0" err="1"/>
              <a:t>will</a:t>
            </a:r>
            <a:r>
              <a:rPr lang="nl-BE" sz="1200" dirty="0"/>
              <a:t> </a:t>
            </a:r>
            <a:r>
              <a:rPr lang="nl-BE" sz="1200" dirty="0" err="1"/>
              <a:t>not</a:t>
            </a:r>
            <a:r>
              <a:rPr lang="nl-BE" sz="1200" dirty="0"/>
              <a:t> </a:t>
            </a:r>
            <a:r>
              <a:rPr lang="nl-BE" sz="1200" dirty="0" err="1"/>
              <a:t>be</a:t>
            </a:r>
            <a:r>
              <a:rPr lang="nl-BE" sz="1200" dirty="0"/>
              <a:t> </a:t>
            </a:r>
            <a:r>
              <a:rPr lang="nl-BE" sz="1200" dirty="0" err="1"/>
              <a:t>used</a:t>
            </a:r>
            <a:r>
              <a:rPr lang="nl-BE" sz="1200" dirty="0"/>
              <a:t> </a:t>
            </a:r>
            <a:r>
              <a:rPr lang="nl-BE" sz="1200" dirty="0" err="1"/>
              <a:t>within</a:t>
            </a:r>
            <a:r>
              <a:rPr lang="nl-BE" sz="1200" dirty="0"/>
              <a:t> 2 </a:t>
            </a:r>
            <a:r>
              <a:rPr lang="nl-BE" sz="1200" dirty="0" err="1"/>
              <a:t>hours</a:t>
            </a:r>
            <a:r>
              <a:rPr lang="nl-BE" sz="1200" dirty="0"/>
              <a:t>:</a:t>
            </a:r>
          </a:p>
          <a:p>
            <a:r>
              <a:rPr lang="nl-BE" sz="1200" dirty="0"/>
              <a:t>1. Key</a:t>
            </a:r>
          </a:p>
          <a:p>
            <a:r>
              <a:rPr lang="nl-BE" sz="1200" b="1" dirty="0" err="1"/>
              <a:t>Wait</a:t>
            </a:r>
            <a:r>
              <a:rPr lang="nl-BE" sz="1200" b="1" dirty="0"/>
              <a:t> till fan of the Argon laser has cooled down +/- 15 min</a:t>
            </a:r>
            <a:endParaRPr lang="nl-BE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354063" y="4976627"/>
            <a:ext cx="1976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err="1"/>
              <a:t>After</a:t>
            </a:r>
            <a:r>
              <a:rPr lang="nl-BE" sz="1200" dirty="0"/>
              <a:t> </a:t>
            </a:r>
            <a:r>
              <a:rPr lang="nl-BE" sz="1200" dirty="0" err="1"/>
              <a:t>the</a:t>
            </a:r>
            <a:r>
              <a:rPr lang="nl-BE" sz="1200" dirty="0"/>
              <a:t> 15 minutes of argon laser off:</a:t>
            </a:r>
          </a:p>
          <a:p>
            <a:r>
              <a:rPr lang="nl-BE" sz="1200" dirty="0"/>
              <a:t>7. Button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122421" y="4036321"/>
            <a:ext cx="108442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BE" sz="1000" dirty="0"/>
              <a:t>5. Exit software</a:t>
            </a:r>
          </a:p>
          <a:p>
            <a:r>
              <a:rPr lang="nl-BE" sz="1000" dirty="0"/>
              <a:t>6. </a:t>
            </a:r>
            <a:r>
              <a:rPr lang="nl-BE" sz="1000" dirty="0" err="1"/>
              <a:t>Shut</a:t>
            </a:r>
            <a:r>
              <a:rPr lang="nl-BE" sz="1000" dirty="0"/>
              <a:t> down PC</a:t>
            </a:r>
          </a:p>
        </p:txBody>
      </p:sp>
      <p:sp>
        <p:nvSpPr>
          <p:cNvPr id="3" name="Rectangle 2"/>
          <p:cNvSpPr/>
          <p:nvPr/>
        </p:nvSpPr>
        <p:spPr>
          <a:xfrm>
            <a:off x="253043" y="2320149"/>
            <a:ext cx="3358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200" dirty="0">
                <a:sym typeface="Wingdings" panose="05000000000000000000" pitchFamily="2" charset="2"/>
              </a:rPr>
              <a:t>In </a:t>
            </a:r>
            <a:r>
              <a:rPr lang="nl-BE" sz="1200" dirty="0" err="1">
                <a:sym typeface="Wingdings" panose="05000000000000000000" pitchFamily="2" charset="2"/>
              </a:rPr>
              <a:t>the</a:t>
            </a:r>
            <a:r>
              <a:rPr lang="nl-BE" sz="1200" dirty="0">
                <a:sym typeface="Wingdings" panose="05000000000000000000" pitchFamily="2" charset="2"/>
              </a:rPr>
              <a:t> </a:t>
            </a:r>
            <a:r>
              <a:rPr lang="nl-BE" sz="1200" dirty="0" err="1">
                <a:sym typeface="Wingdings" panose="05000000000000000000" pitchFamily="2" charset="2"/>
              </a:rPr>
              <a:t>meantime</a:t>
            </a:r>
            <a:r>
              <a:rPr lang="nl-BE" sz="1200" dirty="0">
                <a:sym typeface="Wingdings" panose="05000000000000000000" pitchFamily="2" charset="2"/>
              </a:rPr>
              <a:t> </a:t>
            </a:r>
            <a:r>
              <a:rPr lang="nl-BE" sz="1200" dirty="0" err="1">
                <a:sym typeface="Wingdings" panose="05000000000000000000" pitchFamily="2" charset="2"/>
              </a:rPr>
              <a:t>you</a:t>
            </a:r>
            <a:r>
              <a:rPr lang="nl-BE" sz="1200" dirty="0">
                <a:sym typeface="Wingdings" panose="05000000000000000000" pitchFamily="2" charset="2"/>
              </a:rPr>
              <a:t> </a:t>
            </a:r>
            <a:r>
              <a:rPr lang="nl-BE" sz="1200" dirty="0" err="1">
                <a:sym typeface="Wingdings" panose="05000000000000000000" pitchFamily="2" charset="2"/>
              </a:rPr>
              <a:t>can</a:t>
            </a:r>
            <a:r>
              <a:rPr lang="nl-BE" sz="1200" dirty="0">
                <a:sym typeface="Wingdings" panose="05000000000000000000" pitchFamily="2" charset="2"/>
              </a:rPr>
              <a:t> switch off:</a:t>
            </a:r>
          </a:p>
          <a:p>
            <a:r>
              <a:rPr lang="nl-BE" sz="1200" dirty="0">
                <a:sym typeface="Wingdings" panose="05000000000000000000" pitchFamily="2" charset="2"/>
              </a:rPr>
              <a:t>2. (</a:t>
            </a:r>
            <a:r>
              <a:rPr lang="nl-BE" sz="1200" dirty="0" err="1">
                <a:sym typeface="Wingdings" panose="05000000000000000000" pitchFamily="2" charset="2"/>
              </a:rPr>
              <a:t>if</a:t>
            </a:r>
            <a:r>
              <a:rPr lang="nl-BE" sz="1200" dirty="0">
                <a:sym typeface="Wingdings" panose="05000000000000000000" pitchFamily="2" charset="2"/>
              </a:rPr>
              <a:t> on </a:t>
            </a:r>
            <a:r>
              <a:rPr lang="nl-BE" sz="1200" dirty="0" err="1">
                <a:sym typeface="Wingdings" panose="05000000000000000000" pitchFamily="2" charset="2"/>
              </a:rPr>
              <a:t>And</a:t>
            </a:r>
            <a:r>
              <a:rPr lang="nl-BE" sz="1200" dirty="0">
                <a:sym typeface="Wingdings" panose="05000000000000000000" pitchFamily="2" charset="2"/>
              </a:rPr>
              <a:t> </a:t>
            </a:r>
            <a:r>
              <a:rPr lang="nl-BE" sz="1200" dirty="0" err="1">
                <a:sym typeface="Wingdings" panose="05000000000000000000" pitchFamily="2" charset="2"/>
              </a:rPr>
              <a:t>if</a:t>
            </a:r>
            <a:r>
              <a:rPr lang="nl-BE" sz="1200" dirty="0">
                <a:sym typeface="Wingdings" panose="05000000000000000000" pitchFamily="2" charset="2"/>
              </a:rPr>
              <a:t> next user </a:t>
            </a:r>
            <a:r>
              <a:rPr lang="nl-BE" sz="1200" dirty="0" err="1">
                <a:sym typeface="Wingdings" panose="05000000000000000000" pitchFamily="2" charset="2"/>
              </a:rPr>
              <a:t>will</a:t>
            </a:r>
            <a:r>
              <a:rPr lang="nl-BE" sz="1200" dirty="0">
                <a:sym typeface="Wingdings" panose="05000000000000000000" pitchFamily="2" charset="2"/>
              </a:rPr>
              <a:t>  </a:t>
            </a:r>
            <a:r>
              <a:rPr lang="nl-BE" sz="1200" dirty="0" err="1">
                <a:sym typeface="Wingdings" panose="05000000000000000000" pitchFamily="2" charset="2"/>
              </a:rPr>
              <a:t>not</a:t>
            </a:r>
            <a:r>
              <a:rPr lang="nl-BE" sz="1200" dirty="0">
                <a:sym typeface="Wingdings" panose="05000000000000000000" pitchFamily="2" charset="2"/>
              </a:rPr>
              <a:t> </a:t>
            </a:r>
            <a:r>
              <a:rPr lang="nl-BE" sz="1200" dirty="0" err="1">
                <a:sym typeface="Wingdings" panose="05000000000000000000" pitchFamily="2" charset="2"/>
              </a:rPr>
              <a:t>use</a:t>
            </a:r>
            <a:r>
              <a:rPr lang="nl-BE" sz="1200" dirty="0">
                <a:sym typeface="Wingdings" panose="05000000000000000000" pitchFamily="2" charset="2"/>
              </a:rPr>
              <a:t> </a:t>
            </a:r>
            <a:r>
              <a:rPr lang="nl-BE" sz="1200" dirty="0" err="1">
                <a:sym typeface="Wingdings" panose="05000000000000000000" pitchFamily="2" charset="2"/>
              </a:rPr>
              <a:t>it</a:t>
            </a:r>
            <a:r>
              <a:rPr lang="nl-BE" sz="1200" dirty="0">
                <a:sym typeface="Wingdings" panose="05000000000000000000" pitchFamily="2" charset="2"/>
              </a:rPr>
              <a:t> )  Fluorescence lamp</a:t>
            </a:r>
          </a:p>
          <a:p>
            <a:r>
              <a:rPr lang="nl-BE" sz="1200" dirty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4708" y="7139343"/>
            <a:ext cx="3136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9. Main buttons (from right to left, starting with fluorescence) </a:t>
            </a:r>
          </a:p>
          <a:p>
            <a:endParaRPr lang="nl-BE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96646" y="3252225"/>
            <a:ext cx="216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If 559 laser was on:</a:t>
            </a:r>
          </a:p>
          <a:p>
            <a:r>
              <a:rPr lang="nl-BE" sz="1200" dirty="0"/>
              <a:t>3. Key</a:t>
            </a:r>
          </a:p>
          <a:p>
            <a:r>
              <a:rPr lang="nl-BE" sz="1200" dirty="0"/>
              <a:t>4. Button</a:t>
            </a:r>
          </a:p>
          <a:p>
            <a:endParaRPr lang="nl-BE" sz="1200" dirty="0"/>
          </a:p>
        </p:txBody>
      </p:sp>
      <p:sp>
        <p:nvSpPr>
          <p:cNvPr id="51" name="Rectangle 50"/>
          <p:cNvSpPr/>
          <p:nvPr/>
        </p:nvSpPr>
        <p:spPr>
          <a:xfrm>
            <a:off x="354063" y="4183051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sz="1200" dirty="0"/>
              <a:t>5. Exit software</a:t>
            </a:r>
          </a:p>
          <a:p>
            <a:r>
              <a:rPr lang="nl-BE" sz="1200" dirty="0"/>
              <a:t>6. Close PC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3914660" y="684093"/>
            <a:ext cx="2471853" cy="1233572"/>
            <a:chOff x="4898661" y="3479659"/>
            <a:chExt cx="1784423" cy="890512"/>
          </a:xfrm>
        </p:grpSpPr>
        <p:pic>
          <p:nvPicPr>
            <p:cNvPr id="175" name="Picture 17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230144" y="3479659"/>
              <a:ext cx="1452940" cy="890512"/>
            </a:xfrm>
            <a:prstGeom prst="rect">
              <a:avLst/>
            </a:prstGeom>
          </p:spPr>
        </p:pic>
        <p:sp>
          <p:nvSpPr>
            <p:cNvPr id="179" name="Rectangle 178"/>
            <p:cNvSpPr/>
            <p:nvPr/>
          </p:nvSpPr>
          <p:spPr>
            <a:xfrm>
              <a:off x="6128291" y="3700949"/>
              <a:ext cx="276556" cy="26435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898661" y="4049768"/>
              <a:ext cx="1905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181" name="Straight Arrow Connector 180"/>
            <p:cNvCxnSpPr/>
            <p:nvPr/>
          </p:nvCxnSpPr>
          <p:spPr>
            <a:xfrm flipV="1">
              <a:off x="5144296" y="3915783"/>
              <a:ext cx="1055176" cy="27827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4926085" y="1984673"/>
            <a:ext cx="1430795" cy="1179848"/>
            <a:chOff x="2175076" y="7140650"/>
            <a:chExt cx="1260619" cy="1039519"/>
          </a:xfrm>
        </p:grpSpPr>
        <p:pic>
          <p:nvPicPr>
            <p:cNvPr id="183" name="Picture 18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5400000">
              <a:off x="2486351" y="7230825"/>
              <a:ext cx="1039519" cy="859169"/>
            </a:xfrm>
            <a:prstGeom prst="rect">
              <a:avLst/>
            </a:prstGeom>
          </p:spPr>
        </p:pic>
        <p:sp>
          <p:nvSpPr>
            <p:cNvPr id="184" name="Rectangle 183"/>
            <p:cNvSpPr/>
            <p:nvPr/>
          </p:nvSpPr>
          <p:spPr>
            <a:xfrm>
              <a:off x="2578335" y="7837260"/>
              <a:ext cx="276556" cy="26435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2175076" y="7870263"/>
              <a:ext cx="1905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186" name="Straight Arrow Connector 185"/>
            <p:cNvCxnSpPr/>
            <p:nvPr/>
          </p:nvCxnSpPr>
          <p:spPr>
            <a:xfrm>
              <a:off x="2401244" y="8030587"/>
              <a:ext cx="248272" cy="2150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3042307" y="3258139"/>
            <a:ext cx="3364496" cy="1154925"/>
            <a:chOff x="3911369" y="3504004"/>
            <a:chExt cx="1808084" cy="620658"/>
          </a:xfrm>
        </p:grpSpPr>
        <p:pic>
          <p:nvPicPr>
            <p:cNvPr id="187" name="Picture 18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274887" y="3504004"/>
              <a:ext cx="1444566" cy="391993"/>
            </a:xfrm>
            <a:prstGeom prst="rect">
              <a:avLst/>
            </a:prstGeom>
          </p:spPr>
        </p:pic>
        <p:sp>
          <p:nvSpPr>
            <p:cNvPr id="188" name="Rectangle 187"/>
            <p:cNvSpPr/>
            <p:nvPr/>
          </p:nvSpPr>
          <p:spPr>
            <a:xfrm>
              <a:off x="4314628" y="3578824"/>
              <a:ext cx="276556" cy="26435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3911369" y="3611827"/>
              <a:ext cx="1905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4</a:t>
              </a:r>
            </a:p>
          </p:txBody>
        </p:sp>
        <p:cxnSp>
          <p:nvCxnSpPr>
            <p:cNvPr id="190" name="Straight Arrow Connector 189"/>
            <p:cNvCxnSpPr/>
            <p:nvPr/>
          </p:nvCxnSpPr>
          <p:spPr>
            <a:xfrm>
              <a:off x="4137537" y="3772151"/>
              <a:ext cx="248272" cy="2150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Rectangle 190"/>
            <p:cNvSpPr/>
            <p:nvPr/>
          </p:nvSpPr>
          <p:spPr>
            <a:xfrm>
              <a:off x="4589992" y="3594904"/>
              <a:ext cx="208531" cy="27571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4057664" y="3816885"/>
              <a:ext cx="1905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3</a:t>
              </a:r>
            </a:p>
          </p:txBody>
        </p:sp>
        <p:cxnSp>
          <p:nvCxnSpPr>
            <p:cNvPr id="193" name="Straight Arrow Connector 192"/>
            <p:cNvCxnSpPr/>
            <p:nvPr/>
          </p:nvCxnSpPr>
          <p:spPr>
            <a:xfrm flipV="1">
              <a:off x="4341484" y="3728865"/>
              <a:ext cx="319649" cy="16302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3546212" y="4503439"/>
            <a:ext cx="2831389" cy="1437771"/>
            <a:chOff x="4925409" y="7392004"/>
            <a:chExt cx="1753677" cy="890512"/>
          </a:xfrm>
        </p:grpSpPr>
        <p:pic>
          <p:nvPicPr>
            <p:cNvPr id="194" name="Picture 19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226146" y="7392004"/>
              <a:ext cx="1452940" cy="890512"/>
            </a:xfrm>
            <a:prstGeom prst="rect">
              <a:avLst/>
            </a:prstGeom>
          </p:spPr>
        </p:pic>
        <p:sp>
          <p:nvSpPr>
            <p:cNvPr id="195" name="Rectangle 194"/>
            <p:cNvSpPr/>
            <p:nvPr/>
          </p:nvSpPr>
          <p:spPr>
            <a:xfrm>
              <a:off x="5373362" y="7613294"/>
              <a:ext cx="276556" cy="26435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925409" y="7693808"/>
              <a:ext cx="1905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7</a:t>
              </a:r>
            </a:p>
          </p:txBody>
        </p:sp>
        <p:cxnSp>
          <p:nvCxnSpPr>
            <p:cNvPr id="197" name="Straight Arrow Connector 196"/>
            <p:cNvCxnSpPr/>
            <p:nvPr/>
          </p:nvCxnSpPr>
          <p:spPr>
            <a:xfrm flipV="1">
              <a:off x="5150939" y="7828128"/>
              <a:ext cx="293604" cy="47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1782023" y="7468824"/>
            <a:ext cx="4592400" cy="851296"/>
            <a:chOff x="409639" y="3877287"/>
            <a:chExt cx="2805416" cy="469203"/>
          </a:xfrm>
        </p:grpSpPr>
        <p:sp>
          <p:nvSpPr>
            <p:cNvPr id="199" name="TextBox 198"/>
            <p:cNvSpPr txBox="1"/>
            <p:nvPr/>
          </p:nvSpPr>
          <p:spPr>
            <a:xfrm>
              <a:off x="409639" y="3880286"/>
              <a:ext cx="146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9</a:t>
              </a:r>
            </a:p>
          </p:txBody>
        </p:sp>
        <p:cxnSp>
          <p:nvCxnSpPr>
            <p:cNvPr id="200" name="Straight Arrow Connector 199"/>
            <p:cNvCxnSpPr/>
            <p:nvPr/>
          </p:nvCxnSpPr>
          <p:spPr>
            <a:xfrm>
              <a:off x="571216" y="4048307"/>
              <a:ext cx="190926" cy="2551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1" name="Group 200"/>
            <p:cNvGrpSpPr/>
            <p:nvPr/>
          </p:nvGrpSpPr>
          <p:grpSpPr>
            <a:xfrm>
              <a:off x="784974" y="3877287"/>
              <a:ext cx="2430081" cy="360945"/>
              <a:chOff x="784974" y="4053132"/>
              <a:chExt cx="4278848" cy="635546"/>
            </a:xfrm>
          </p:grpSpPr>
          <p:pic>
            <p:nvPicPr>
              <p:cNvPr id="203" name="Picture 20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-242"/>
              <a:stretch/>
            </p:blipFill>
            <p:spPr>
              <a:xfrm rot="10800000">
                <a:off x="784974" y="4053132"/>
                <a:ext cx="4278848" cy="635546"/>
              </a:xfrm>
              <a:prstGeom prst="rect">
                <a:avLst/>
              </a:prstGeom>
            </p:spPr>
          </p:pic>
          <p:sp>
            <p:nvSpPr>
              <p:cNvPr id="204" name="Rectangle 203"/>
              <p:cNvSpPr/>
              <p:nvPr/>
            </p:nvSpPr>
            <p:spPr>
              <a:xfrm>
                <a:off x="1260360" y="4261435"/>
                <a:ext cx="2769434" cy="29860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cxnSp>
          <p:nvCxnSpPr>
            <p:cNvPr id="202" name="Straight Arrow Connector 201"/>
            <p:cNvCxnSpPr/>
            <p:nvPr/>
          </p:nvCxnSpPr>
          <p:spPr>
            <a:xfrm flipH="1">
              <a:off x="1067563" y="4346490"/>
              <a:ext cx="158068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6" name="TextBox 205"/>
          <p:cNvSpPr txBox="1"/>
          <p:nvPr/>
        </p:nvSpPr>
        <p:spPr>
          <a:xfrm>
            <a:off x="354063" y="6264743"/>
            <a:ext cx="2653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8. Laser controler</a:t>
            </a:r>
            <a:br>
              <a:rPr lang="nl-BE" sz="1200" dirty="0"/>
            </a:br>
            <a:endParaRPr lang="nl-BE" sz="1200" dirty="0"/>
          </a:p>
          <a:p>
            <a:endParaRPr lang="nl-BE" sz="1200" dirty="0"/>
          </a:p>
        </p:txBody>
      </p:sp>
      <p:grpSp>
        <p:nvGrpSpPr>
          <p:cNvPr id="4" name="Group 3"/>
          <p:cNvGrpSpPr/>
          <p:nvPr/>
        </p:nvGrpSpPr>
        <p:grpSpPr>
          <a:xfrm>
            <a:off x="3387551" y="6017323"/>
            <a:ext cx="2979448" cy="1204496"/>
            <a:chOff x="3716514" y="6104656"/>
            <a:chExt cx="1692166" cy="684089"/>
          </a:xfrm>
        </p:grpSpPr>
        <p:pic>
          <p:nvPicPr>
            <p:cNvPr id="207" name="Picture 206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87222" y="6104656"/>
              <a:ext cx="1321458" cy="684089"/>
            </a:xfrm>
            <a:prstGeom prst="rect">
              <a:avLst/>
            </a:prstGeom>
          </p:spPr>
        </p:pic>
        <p:sp>
          <p:nvSpPr>
            <p:cNvPr id="208" name="Rectangle 207"/>
            <p:cNvSpPr/>
            <p:nvPr/>
          </p:nvSpPr>
          <p:spPr>
            <a:xfrm>
              <a:off x="4159981" y="6416401"/>
              <a:ext cx="212677" cy="31360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3716514" y="6311445"/>
              <a:ext cx="146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8</a:t>
              </a:r>
            </a:p>
          </p:txBody>
        </p:sp>
        <p:cxnSp>
          <p:nvCxnSpPr>
            <p:cNvPr id="210" name="Straight Arrow Connector 209"/>
            <p:cNvCxnSpPr/>
            <p:nvPr/>
          </p:nvCxnSpPr>
          <p:spPr>
            <a:xfrm>
              <a:off x="3901104" y="6481328"/>
              <a:ext cx="243617" cy="3255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0D6-C4B3-4983-8AD2-B02C2A562EDD}" type="slidenum">
              <a:rPr lang="nl-BE" smtClean="0"/>
              <a:t>1</a:t>
            </a:fld>
            <a:endParaRPr lang="nl-BE"/>
          </a:p>
        </p:txBody>
      </p:sp>
      <p:sp>
        <p:nvSpPr>
          <p:cNvPr id="111" name="TextBox 110"/>
          <p:cNvSpPr txBox="1"/>
          <p:nvPr/>
        </p:nvSpPr>
        <p:spPr>
          <a:xfrm>
            <a:off x="296646" y="8518070"/>
            <a:ext cx="3136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10. Close microscope </a:t>
            </a:r>
            <a:r>
              <a:rPr lang="nl-BE" sz="1200" dirty="0" err="1"/>
              <a:t>shutter</a:t>
            </a:r>
            <a:r>
              <a:rPr lang="nl-BE" sz="1200" dirty="0"/>
              <a:t/>
            </a:r>
            <a:br>
              <a:rPr lang="nl-BE" sz="1200" dirty="0"/>
            </a:br>
            <a:r>
              <a:rPr lang="nl-BE" sz="1200" dirty="0"/>
              <a:t>(</a:t>
            </a:r>
            <a:r>
              <a:rPr lang="nl-BE" sz="1200" dirty="0" err="1"/>
              <a:t>you</a:t>
            </a:r>
            <a:r>
              <a:rPr lang="nl-BE" sz="1200" dirty="0"/>
              <a:t> get </a:t>
            </a:r>
            <a:r>
              <a:rPr lang="nl-BE" sz="1200" dirty="0" err="1"/>
              <a:t>warning</a:t>
            </a:r>
            <a:r>
              <a:rPr lang="nl-BE" sz="1200" dirty="0"/>
              <a:t>….</a:t>
            </a:r>
            <a:br>
              <a:rPr lang="nl-BE" sz="1200" dirty="0"/>
            </a:br>
            <a:r>
              <a:rPr lang="nl-BE" sz="1200" dirty="0"/>
              <a:t> </a:t>
            </a:r>
          </a:p>
          <a:p>
            <a:endParaRPr lang="nl-BE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3420734" y="8366412"/>
            <a:ext cx="2919781" cy="942839"/>
            <a:chOff x="3263647" y="8067341"/>
            <a:chExt cx="2078796" cy="671273"/>
          </a:xfrm>
        </p:grpSpPr>
        <p:grpSp>
          <p:nvGrpSpPr>
            <p:cNvPr id="112" name="Group 111"/>
            <p:cNvGrpSpPr/>
            <p:nvPr/>
          </p:nvGrpSpPr>
          <p:grpSpPr>
            <a:xfrm>
              <a:off x="3979822" y="8067341"/>
              <a:ext cx="1362621" cy="671273"/>
              <a:chOff x="3585210" y="6080136"/>
              <a:chExt cx="3121933" cy="1537969"/>
            </a:xfrm>
          </p:grpSpPr>
          <p:pic>
            <p:nvPicPr>
              <p:cNvPr id="113" name="Picture 112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 rot="10800000">
                <a:off x="3789432" y="6080136"/>
                <a:ext cx="2917711" cy="1537969"/>
              </a:xfrm>
              <a:prstGeom prst="rect">
                <a:avLst/>
              </a:prstGeom>
            </p:spPr>
          </p:pic>
          <p:sp>
            <p:nvSpPr>
              <p:cNvPr id="114" name="Oval 113"/>
              <p:cNvSpPr/>
              <p:nvPr/>
            </p:nvSpPr>
            <p:spPr>
              <a:xfrm>
                <a:off x="3585210" y="6500945"/>
                <a:ext cx="2813193" cy="734076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3263647" y="8179519"/>
              <a:ext cx="3888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1400" b="1" dirty="0">
                  <a:solidFill>
                    <a:srgbClr val="FF0000"/>
                  </a:solidFill>
                </a:rPr>
                <a:t>10</a:t>
              </a:r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>
              <a:off x="3510667" y="8333407"/>
              <a:ext cx="48476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Olympus FV1000</a:t>
            </a:r>
            <a:endParaRPr lang="nl-BE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0" t="9126" r="12650" b="35261"/>
          <a:stretch/>
        </p:blipFill>
        <p:spPr>
          <a:xfrm rot="10800000">
            <a:off x="2168649" y="3754635"/>
            <a:ext cx="1038856" cy="615245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192216" y="3962163"/>
            <a:ext cx="24231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800" u="sng" dirty="0" err="1"/>
              <a:t>Note</a:t>
            </a:r>
            <a:r>
              <a:rPr lang="nl-BE" sz="800" u="sng" dirty="0"/>
              <a:t>: </a:t>
            </a:r>
            <a:r>
              <a:rPr lang="nl-BE" sz="800" dirty="0"/>
              <a:t>As </a:t>
            </a:r>
            <a:r>
              <a:rPr lang="nl-BE" sz="800" dirty="0" err="1"/>
              <a:t>key</a:t>
            </a:r>
            <a:r>
              <a:rPr lang="nl-BE" sz="800" dirty="0"/>
              <a:t> is </a:t>
            </a:r>
            <a:r>
              <a:rPr lang="nl-BE" sz="800" dirty="0" err="1"/>
              <a:t>broken</a:t>
            </a:r>
            <a:r>
              <a:rPr lang="nl-BE" sz="800" dirty="0"/>
              <a:t> </a:t>
            </a:r>
            <a:r>
              <a:rPr lang="nl-BE" sz="800" dirty="0" err="1"/>
              <a:t>use</a:t>
            </a:r>
            <a:r>
              <a:rPr lang="nl-BE" sz="800" dirty="0"/>
              <a:t> </a:t>
            </a:r>
            <a:r>
              <a:rPr lang="nl-BE" sz="800" dirty="0" err="1"/>
              <a:t>the</a:t>
            </a:r>
            <a:r>
              <a:rPr lang="nl-BE" sz="800" dirty="0"/>
              <a:t> screwdriver </a:t>
            </a:r>
          </a:p>
        </p:txBody>
      </p:sp>
      <p:sp>
        <p:nvSpPr>
          <p:cNvPr id="9" name="Rectangle 8"/>
          <p:cNvSpPr/>
          <p:nvPr/>
        </p:nvSpPr>
        <p:spPr>
          <a:xfrm>
            <a:off x="192216" y="1976288"/>
            <a:ext cx="6514927" cy="266842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TextBox 9"/>
          <p:cNvSpPr txBox="1"/>
          <p:nvPr/>
        </p:nvSpPr>
        <p:spPr>
          <a:xfrm>
            <a:off x="3740537" y="2366368"/>
            <a:ext cx="1185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>
                <a:solidFill>
                  <a:srgbClr val="0070C0"/>
                </a:solidFill>
              </a:rPr>
              <a:t>Only do this!!</a:t>
            </a:r>
            <a:endParaRPr lang="nl-BE" b="1" dirty="0">
              <a:solidFill>
                <a:srgbClr val="0070C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63270" y="527940"/>
            <a:ext cx="6514927" cy="1363115"/>
          </a:xfrm>
          <a:prstGeom prst="rect">
            <a:avLst/>
          </a:prstGeom>
          <a:solidFill>
            <a:srgbClr val="FF0000">
              <a:alpha val="65098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2" name="Rectangle 61"/>
          <p:cNvSpPr/>
          <p:nvPr/>
        </p:nvSpPr>
        <p:spPr>
          <a:xfrm>
            <a:off x="163269" y="4724157"/>
            <a:ext cx="6514927" cy="3583671"/>
          </a:xfrm>
          <a:prstGeom prst="rect">
            <a:avLst/>
          </a:prstGeom>
          <a:solidFill>
            <a:srgbClr val="FF0000">
              <a:alpha val="65098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590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171</Words>
  <Application>Microsoft Office PowerPoint</Application>
  <PresentationFormat>A4 Paper (210x297 mm)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PSB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evmyl</dc:creator>
  <cp:lastModifiedBy>evmyl</cp:lastModifiedBy>
  <cp:revision>2</cp:revision>
  <cp:lastPrinted>2020-10-30T15:34:17Z</cp:lastPrinted>
  <dcterms:created xsi:type="dcterms:W3CDTF">2020-10-30T15:19:58Z</dcterms:created>
  <dcterms:modified xsi:type="dcterms:W3CDTF">2020-10-30T15:34:56Z</dcterms:modified>
</cp:coreProperties>
</file>