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11" r:id="rId2"/>
    <p:sldId id="318" r:id="rId3"/>
    <p:sldId id="319" r:id="rId4"/>
    <p:sldId id="320" r:id="rId5"/>
  </p:sldIdLst>
  <p:sldSz cx="6858000" cy="9144000" type="screen4x3"/>
  <p:notesSz cx="6805613" cy="99393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99"/>
    <a:srgbClr val="90FD8B"/>
    <a:srgbClr val="BBE0E3"/>
    <a:srgbClr val="FF9900"/>
    <a:srgbClr val="669900"/>
    <a:srgbClr val="009900"/>
    <a:srgbClr val="33CC33"/>
    <a:srgbClr val="2EFC2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2" autoAdjust="0"/>
    <p:restoredTop sz="94660"/>
  </p:normalViewPr>
  <p:slideViewPr>
    <p:cSldViewPr>
      <p:cViewPr>
        <p:scale>
          <a:sx n="60" d="100"/>
          <a:sy n="60" d="100"/>
        </p:scale>
        <p:origin x="-1944" y="-510"/>
      </p:cViewPr>
      <p:guideLst>
        <p:guide orient="horz" pos="2880"/>
        <p:guide pos="40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r">
              <a:defRPr sz="1200"/>
            </a:lvl1pPr>
          </a:lstStyle>
          <a:p>
            <a:fld id="{F53D080C-2851-41B9-AAD0-6D3BF99F73CC}" type="datetimeFigureOut">
              <a:rPr lang="nl-BE" smtClean="0"/>
              <a:pPr/>
              <a:t>16/12/2010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r">
              <a:defRPr sz="1200"/>
            </a:lvl1pPr>
          </a:lstStyle>
          <a:p>
            <a:fld id="{07E47DAC-3C2D-4810-8711-8B82025473C1}" type="slidenum">
              <a:rPr lang="nl-BE" smtClean="0"/>
              <a:pPr/>
              <a:t>‹N°›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r">
              <a:defRPr sz="1200"/>
            </a:lvl1pPr>
          </a:lstStyle>
          <a:p>
            <a:fld id="{A0965FC2-B09D-4A50-A1FB-146EEC98667B}" type="datetimeFigureOut">
              <a:rPr lang="nl-BE" smtClean="0"/>
              <a:pPr/>
              <a:t>16/12/2010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5013" y="746125"/>
            <a:ext cx="27955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54" tIns="46127" rIns="92254" bIns="46127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2254" tIns="46127" rIns="92254" bIns="461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r">
              <a:defRPr sz="1200"/>
            </a:lvl1pPr>
          </a:lstStyle>
          <a:p>
            <a:fld id="{3CF9293A-3477-49B0-8DD6-F7EAC7BA96CB}" type="slidenum">
              <a:rPr lang="nl-BE" smtClean="0"/>
              <a:pPr/>
              <a:t>‹N°›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2E5B8-90BD-420F-8017-3A9F95317289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D672A-B54A-40AC-BC5D-141C998AE3D1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FF9A1-AEAD-4BBF-AB9A-2E4EF20D6CE1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5B99C-905D-4153-817C-E57B88C789F9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8DC5C-629D-424A-A0F8-0957AAC7BE3E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74649-C5DF-427F-9FAA-8475706B4880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EB016-E9D7-4867-89DB-D64AA80299FA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60779-375B-4B70-9B70-6CC0636839CC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D2AF2-7B9F-4114-AD59-C094F3FE94A7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2FCDC-57B2-4D8E-9216-60180C5EBD2E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215D-1AAB-4963-9BEC-84E6C26CA38D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1"/>
            <a:ext cx="6172200" cy="603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134CEB44-0F39-4F26-BFEF-95F89FF44B2B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louvain.be/en-acces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9479"/>
          <a:stretch>
            <a:fillRect/>
          </a:stretch>
        </p:blipFill>
        <p:spPr bwMode="auto">
          <a:xfrm rot="16200000">
            <a:off x="-1142996" y="1143000"/>
            <a:ext cx="9143996" cy="685799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grpSp>
        <p:nvGrpSpPr>
          <p:cNvPr id="6" name="Groupe 5"/>
          <p:cNvGrpSpPr/>
          <p:nvPr/>
        </p:nvGrpSpPr>
        <p:grpSpPr>
          <a:xfrm>
            <a:off x="0" y="428596"/>
            <a:ext cx="6858000" cy="8370388"/>
            <a:chOff x="10678" y="-400438"/>
            <a:chExt cx="9438597" cy="7976139"/>
          </a:xfrm>
        </p:grpSpPr>
        <p:sp>
          <p:nvSpPr>
            <p:cNvPr id="9" name="ZoneTexte 8"/>
            <p:cNvSpPr txBox="1"/>
            <p:nvPr/>
          </p:nvSpPr>
          <p:spPr>
            <a:xfrm>
              <a:off x="10678" y="-400438"/>
              <a:ext cx="9438597" cy="178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International Symposium</a:t>
              </a:r>
            </a:p>
            <a:p>
              <a:pPr algn="ctr">
                <a:lnSpc>
                  <a:spcPct val="150000"/>
                </a:lnSpc>
              </a:pPr>
              <a:r>
                <a:rPr lang="fr-BE" sz="2800" b="1" dirty="0" err="1" smtClean="0">
                  <a:solidFill>
                    <a:srgbClr val="008000"/>
                  </a:solidFill>
                  <a:latin typeface="Bookman Old Style" pitchFamily="18" charset="0"/>
                </a:rPr>
                <a:t>Growth</a:t>
              </a:r>
              <a:r>
                <a:rPr lang="fr-BE" sz="2800" b="1" dirty="0" smtClean="0">
                  <a:solidFill>
                    <a:srgbClr val="008000"/>
                  </a:solidFill>
                  <a:latin typeface="Bookman Old Style" pitchFamily="18" charset="0"/>
                </a:rPr>
                <a:t> and </a:t>
              </a:r>
              <a:r>
                <a:rPr lang="fr-BE" sz="2800" b="1" dirty="0" err="1" smtClean="0">
                  <a:solidFill>
                    <a:srgbClr val="008000"/>
                  </a:solidFill>
                  <a:latin typeface="Bookman Old Style" pitchFamily="18" charset="0"/>
                </a:rPr>
                <a:t>Development</a:t>
              </a:r>
              <a:r>
                <a:rPr lang="fr-BE" sz="2800" b="1" dirty="0" smtClean="0">
                  <a:solidFill>
                    <a:srgbClr val="008000"/>
                  </a:solidFill>
                  <a:latin typeface="Bookman Old Style" pitchFamily="18" charset="0"/>
                </a:rPr>
                <a:t> of </a:t>
              </a:r>
              <a:r>
                <a:rPr lang="fr-BE" sz="2800" b="1" dirty="0" err="1" smtClean="0">
                  <a:solidFill>
                    <a:srgbClr val="008000"/>
                  </a:solidFill>
                  <a:latin typeface="Bookman Old Style" pitchFamily="18" charset="0"/>
                </a:rPr>
                <a:t>Roots</a:t>
              </a:r>
              <a:endParaRPr lang="fr-BE" sz="2800" b="1" dirty="0" smtClean="0">
                <a:solidFill>
                  <a:srgbClr val="008000"/>
                </a:solidFill>
                <a:latin typeface="Bookman Old Style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Louvain-la-Neuve, </a:t>
              </a: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Belgium</a:t>
              </a:r>
              <a:endParaRPr lang="fr-BE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  <a:p>
              <a:pPr algn="ctr"/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Thursday, </a:t>
              </a: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January</a:t>
              </a: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27, 2011</a:t>
              </a:r>
              <a:endParaRPr lang="fr-BE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738163" y="1995580"/>
              <a:ext cx="5599770" cy="2463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BE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  <a:p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Invited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speakers:</a:t>
              </a:r>
            </a:p>
            <a:p>
              <a:endParaRPr lang="fr-BE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Sabrina Sabatini (Roma)</a:t>
              </a: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Sigal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Savaldi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-Goldstein (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Haifa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Christophe Godin (Montpellier)</a:t>
              </a: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Jiri 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Friml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(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Ghent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Colin 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Turnbull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(London)</a:t>
              </a:r>
            </a:p>
            <a:p>
              <a:pPr>
                <a:buFont typeface="Arial" pitchFamily="34" charset="0"/>
                <a:buChar char="•"/>
              </a:pP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Herman </a:t>
              </a:r>
              <a:r>
                <a:rPr lang="fr-BE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Hofte</a:t>
              </a:r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(Versailles)</a:t>
              </a:r>
              <a:endParaRPr lang="fr-BE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271990" y="7223765"/>
              <a:ext cx="4558444" cy="351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http://www.iuap-barn.be/</a:t>
              </a:r>
              <a:endParaRPr lang="fr-BE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05603" y="4705055"/>
              <a:ext cx="8455469" cy="161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Organized</a:t>
              </a: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 by the </a:t>
              </a:r>
            </a:p>
            <a:p>
              <a:pPr algn="ctr">
                <a:lnSpc>
                  <a:spcPts val="2500"/>
                </a:lnSpc>
              </a:pPr>
              <a:r>
                <a:rPr lang="fr-BE" sz="2000" b="1" dirty="0" err="1" smtClean="0">
                  <a:solidFill>
                    <a:srgbClr val="008000"/>
                  </a:solidFill>
                  <a:latin typeface="Bookman Old Style" pitchFamily="18" charset="0"/>
                </a:rPr>
                <a:t>Belgian</a:t>
              </a:r>
              <a:r>
                <a:rPr lang="fr-BE" sz="2000" b="1" dirty="0" smtClean="0">
                  <a:solidFill>
                    <a:srgbClr val="008000"/>
                  </a:solidFill>
                  <a:latin typeface="Bookman Old Style" pitchFamily="18" charset="0"/>
                </a:rPr>
                <a:t> Arabidopsis </a:t>
              </a:r>
              <a:r>
                <a:rPr lang="fr-BE" sz="2000" b="1" dirty="0" err="1" smtClean="0">
                  <a:solidFill>
                    <a:srgbClr val="008000"/>
                  </a:solidFill>
                  <a:latin typeface="Bookman Old Style" pitchFamily="18" charset="0"/>
                </a:rPr>
                <a:t>Root</a:t>
              </a:r>
              <a:r>
                <a:rPr lang="fr-BE" sz="2000" b="1" dirty="0" smtClean="0">
                  <a:solidFill>
                    <a:srgbClr val="008000"/>
                  </a:solidFill>
                  <a:latin typeface="Bookman Old Style" pitchFamily="18" charset="0"/>
                </a:rPr>
                <a:t> Network (BARN)</a:t>
              </a:r>
              <a:r>
                <a:rPr lang="fr-BE" sz="2400" b="1" dirty="0" smtClean="0">
                  <a:solidFill>
                    <a:srgbClr val="008000"/>
                  </a:solidFill>
                  <a:latin typeface="Bookman Old Style" pitchFamily="18" charset="0"/>
                </a:rPr>
                <a:t> </a:t>
              </a:r>
            </a:p>
            <a:p>
              <a:pPr algn="ctr">
                <a:lnSpc>
                  <a:spcPts val="2500"/>
                </a:lnSpc>
              </a:pP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an </a:t>
              </a: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Interuniversity</a:t>
              </a: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Attraction Pole (IAP)</a:t>
              </a:r>
            </a:p>
            <a:p>
              <a:pPr algn="ctr">
                <a:lnSpc>
                  <a:spcPts val="2500"/>
                </a:lnSpc>
              </a:pP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funded</a:t>
              </a: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by the </a:t>
              </a:r>
              <a:r>
                <a:rPr lang="fr-BE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Belgian</a:t>
              </a:r>
              <a:r>
                <a:rPr lang="fr-BE" sz="2000" b="1" dirty="0" smtClean="0">
                  <a:solidFill>
                    <a:schemeClr val="accent2">
                      <a:lumMod val="75000"/>
                    </a:schemeClr>
                  </a:solidFill>
                  <a:latin typeface="Bookman Old Style" pitchFamily="18" charset="0"/>
                </a:rPr>
                <a:t> Science Policy (BELSPO)</a:t>
              </a:r>
              <a:endParaRPr lang="fr-BE" sz="2000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08933" y="6540260"/>
              <a:ext cx="1537630" cy="10238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158" y="7488122"/>
            <a:ext cx="1038928" cy="137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9479"/>
          <a:stretch>
            <a:fillRect/>
          </a:stretch>
        </p:blipFill>
        <p:spPr bwMode="auto">
          <a:xfrm rot="16200000">
            <a:off x="-1158520" y="1127480"/>
            <a:ext cx="917504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ZoneTexte 1"/>
          <p:cNvSpPr txBox="1"/>
          <p:nvPr/>
        </p:nvSpPr>
        <p:spPr>
          <a:xfrm>
            <a:off x="-169435" y="107504"/>
            <a:ext cx="6910803" cy="8848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28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Symposium program</a:t>
            </a:r>
          </a:p>
          <a:p>
            <a:endParaRPr lang="fr-BE" sz="32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060575" algn="l"/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9h00-9h10:		Dirk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Inzé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Ghent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BE)</a:t>
            </a:r>
          </a:p>
          <a:p>
            <a:pPr lvl="1">
              <a:spcAft>
                <a:spcPts val="600"/>
              </a:spcAft>
              <a:tabLst>
                <a:tab pos="2060575" algn="l"/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	</a:t>
            </a:r>
            <a:r>
              <a:rPr lang="fr-BE" sz="1600" b="1" i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Welcome</a:t>
            </a:r>
            <a:endParaRPr lang="fr-BE" sz="1600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060575" algn="l"/>
                <a:tab pos="2333625" algn="l"/>
              </a:tabLst>
            </a:pP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1979613" algn="l"/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9h10-9h50: 		Sabrina Sabatini (Roma, IT)</a:t>
            </a:r>
          </a:p>
          <a:p>
            <a:pPr lvl="1">
              <a:tabLst>
                <a:tab pos="1979613" algn="l"/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	</a:t>
            </a:r>
            <a:r>
              <a:rPr lang="en-US" sz="1400" b="1" i="1" dirty="0" smtClean="0">
                <a:solidFill>
                  <a:srgbClr val="002060"/>
                </a:solidFill>
                <a:latin typeface="+mn-lt"/>
              </a:rPr>
              <a:t>New insight on the molecular mechanisms</a:t>
            </a:r>
          </a:p>
          <a:p>
            <a:pPr lvl="1">
              <a:tabLst>
                <a:tab pos="1979613" algn="l"/>
                <a:tab pos="2333625" algn="l"/>
              </a:tabLst>
            </a:pPr>
            <a:r>
              <a:rPr lang="en-US" sz="1400" b="1" i="1" dirty="0" smtClean="0">
                <a:solidFill>
                  <a:srgbClr val="002060"/>
                </a:solidFill>
                <a:latin typeface="+mn-lt"/>
              </a:rPr>
              <a:t>		 necessary to maintain the root </a:t>
            </a:r>
            <a:r>
              <a:rPr lang="en-US" sz="1400" b="1" i="1" dirty="0" err="1" smtClean="0">
                <a:solidFill>
                  <a:srgbClr val="002060"/>
                </a:solidFill>
                <a:latin typeface="+mn-lt"/>
              </a:rPr>
              <a:t>meristem</a:t>
            </a:r>
            <a:endParaRPr lang="fr-BE" sz="1600" b="1" i="1" dirty="0" smtClean="0">
              <a:solidFill>
                <a:srgbClr val="002060"/>
              </a:solidFill>
              <a:latin typeface="+mn-lt"/>
            </a:endParaRPr>
          </a:p>
          <a:p>
            <a:pPr lvl="1">
              <a:spcAft>
                <a:spcPts val="600"/>
              </a:spcAft>
              <a:tabLst>
                <a:tab pos="1979613" algn="l"/>
                <a:tab pos="2333625" algn="l"/>
              </a:tabLst>
            </a:pPr>
            <a:r>
              <a:rPr lang="fr-BE" sz="1600" b="1" i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	</a:t>
            </a: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9h50-10h10:	Tom Beeckman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Ghent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BE)</a:t>
            </a: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Developmental regulation of lateral root initiation</a:t>
            </a:r>
            <a:endParaRPr lang="fr-BE" sz="1600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fr-BE" sz="1600" b="1" i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10h10-10h50:	Herman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Hofte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(Versailles, FR)</a:t>
            </a: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  <a:latin typeface="+mn-lt"/>
              </a:rPr>
              <a:t>Developmental regulation of cell wall synthesis</a:t>
            </a: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en-US" sz="1400" b="1" i="1" dirty="0" smtClean="0">
                <a:solidFill>
                  <a:srgbClr val="002060"/>
                </a:solidFill>
                <a:latin typeface="+mn-lt"/>
              </a:rPr>
              <a:t>	 and remodeling</a:t>
            </a:r>
            <a:endParaRPr lang="fr-BE" sz="1400" b="1" i="1" dirty="0" smtClean="0">
              <a:solidFill>
                <a:srgbClr val="002060"/>
              </a:solidFill>
              <a:latin typeface="+mn-lt"/>
            </a:endParaRPr>
          </a:p>
          <a:p>
            <a:pPr lvl="1">
              <a:tabLst>
                <a:tab pos="2333625" algn="l"/>
              </a:tabLst>
            </a:pPr>
            <a:endParaRPr lang="fr-BE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10h50-11h10:	Jean-Pierre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Verbelen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Antwerp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BE)</a:t>
            </a: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Control of cell elongation in </a:t>
            </a:r>
            <a:r>
              <a:rPr lang="en-US" sz="1400" b="1" dirty="0" smtClean="0">
                <a:solidFill>
                  <a:srgbClr val="002060"/>
                </a:solidFill>
              </a:rPr>
              <a:t>Arabidopsis thaliana</a:t>
            </a:r>
            <a:endParaRPr lang="fr-BE" sz="1600" b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fr-BE" sz="1600" b="1" i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11h10-11h40:	Coffee break</a:t>
            </a:r>
          </a:p>
          <a:p>
            <a:pPr lvl="1">
              <a:tabLst>
                <a:tab pos="2333625" algn="l"/>
              </a:tabLst>
            </a:pPr>
            <a:endParaRPr lang="fr-BE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11h40-12h20:	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Sigal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Savaldi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-Goldstein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Haifa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IL)</a:t>
            </a: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The limits of cell-cell communication: </a:t>
            </a:r>
          </a:p>
          <a:p>
            <a:pPr lvl="1">
              <a:tabLst>
                <a:tab pos="2333625" algn="l"/>
              </a:tabLst>
            </a:pPr>
            <a:r>
              <a:rPr lang="en-US" sz="1400" b="1" i="1" dirty="0" smtClean="0">
                <a:solidFill>
                  <a:srgbClr val="002060"/>
                </a:solidFill>
              </a:rPr>
              <a:t>	sensing imbalanced growth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fr-BE" sz="1600" b="1" i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12h20-12h40:	Dominique Van Der Straeten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Ghent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BE) </a:t>
            </a: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SLO, a factor affecting energy metabolism in plants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lvl="1">
              <a:spcAft>
                <a:spcPts val="600"/>
              </a:spcAft>
              <a:tabLst>
                <a:tab pos="2333625" algn="l"/>
              </a:tabLst>
            </a:pPr>
            <a:r>
              <a:rPr lang="fr-BE" sz="1600" b="1" i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12h40-14h00:	Lunch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9479"/>
          <a:stretch>
            <a:fillRect/>
          </a:stretch>
        </p:blipFill>
        <p:spPr bwMode="auto">
          <a:xfrm rot="16200000">
            <a:off x="-1158520" y="1127480"/>
            <a:ext cx="917504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ZoneTexte 1"/>
          <p:cNvSpPr txBox="1"/>
          <p:nvPr/>
        </p:nvSpPr>
        <p:spPr>
          <a:xfrm>
            <a:off x="-127076" y="251520"/>
            <a:ext cx="6771726" cy="7694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28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Symposium program</a:t>
            </a:r>
          </a:p>
          <a:p>
            <a:endParaRPr lang="fr-BE" sz="36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14h00-14h40:	Colin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Turnbull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(London, UK)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err="1" smtClean="0">
                <a:solidFill>
                  <a:srgbClr val="002060"/>
                </a:solidFill>
              </a:rPr>
              <a:t>Strigolactone</a:t>
            </a:r>
            <a:r>
              <a:rPr lang="en-US" sz="1400" b="1" i="1" dirty="0" smtClean="0">
                <a:solidFill>
                  <a:srgbClr val="002060"/>
                </a:solidFill>
              </a:rPr>
              <a:t>: a shoot branching hormone </a:t>
            </a:r>
          </a:p>
          <a:p>
            <a:pPr marL="173038" lvl="1">
              <a:spcAft>
                <a:spcPts val="600"/>
              </a:spcAft>
              <a:tabLst>
                <a:tab pos="2065338" algn="l"/>
              </a:tabLst>
            </a:pPr>
            <a:r>
              <a:rPr lang="en-US" sz="1400" b="1" i="1" dirty="0" smtClean="0">
                <a:solidFill>
                  <a:srgbClr val="002060"/>
                </a:solidFill>
              </a:rPr>
              <a:t>	with functions in root </a:t>
            </a:r>
            <a:r>
              <a:rPr lang="en-US" sz="1400" b="1" i="1" dirty="0" err="1" smtClean="0">
                <a:solidFill>
                  <a:srgbClr val="002060"/>
                </a:solidFill>
              </a:rPr>
              <a:t>signalling</a:t>
            </a:r>
            <a:r>
              <a:rPr lang="en-US" sz="1400" b="1" i="1" dirty="0" smtClean="0">
                <a:solidFill>
                  <a:srgbClr val="002060"/>
                </a:solidFill>
              </a:rPr>
              <a:t> networks</a:t>
            </a:r>
          </a:p>
          <a:p>
            <a:pPr marL="173038" lvl="1">
              <a:spcAft>
                <a:spcPts val="600"/>
              </a:spcAft>
              <a:tabLst>
                <a:tab pos="2065338" algn="l"/>
              </a:tabLst>
            </a:pPr>
            <a:endParaRPr lang="fr-BE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14h40-15h00:	Claire Périlleux (Liège, BE)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fr-BE" sz="1400" b="1" i="1" dirty="0" err="1" smtClean="0">
                <a:solidFill>
                  <a:srgbClr val="002060"/>
                </a:solidFill>
              </a:rPr>
              <a:t>Root</a:t>
            </a:r>
            <a:r>
              <a:rPr lang="fr-BE" sz="1400" b="1" i="1" dirty="0" smtClean="0">
                <a:solidFill>
                  <a:srgbClr val="002060"/>
                </a:solidFill>
              </a:rPr>
              <a:t> </a:t>
            </a:r>
            <a:r>
              <a:rPr lang="fr-BE" sz="1400" b="1" i="1" dirty="0" err="1" smtClean="0">
                <a:solidFill>
                  <a:srgbClr val="002060"/>
                </a:solidFill>
              </a:rPr>
              <a:t>signalling</a:t>
            </a:r>
            <a:r>
              <a:rPr lang="fr-BE" sz="1400" b="1" i="1" dirty="0" smtClean="0">
                <a:solidFill>
                  <a:srgbClr val="002060"/>
                </a:solidFill>
              </a:rPr>
              <a:t> </a:t>
            </a:r>
            <a:r>
              <a:rPr lang="fr-BE" sz="1400" b="1" i="1" dirty="0" err="1" smtClean="0">
                <a:solidFill>
                  <a:srgbClr val="002060"/>
                </a:solidFill>
              </a:rPr>
              <a:t>at</a:t>
            </a:r>
            <a:r>
              <a:rPr lang="fr-BE" sz="1400" b="1" i="1" dirty="0" smtClean="0">
                <a:solidFill>
                  <a:srgbClr val="002060"/>
                </a:solidFill>
              </a:rPr>
              <a:t> floral transition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marL="173038" lvl="1">
              <a:spcAft>
                <a:spcPts val="600"/>
              </a:spcAft>
              <a:tabLst>
                <a:tab pos="2333625" algn="l"/>
              </a:tabLst>
            </a:pP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15h00-15h40:	Jiri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Friml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Ghent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, BE)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err="1" smtClean="0">
                <a:solidFill>
                  <a:srgbClr val="002060"/>
                </a:solidFill>
              </a:rPr>
              <a:t>Auxin</a:t>
            </a:r>
            <a:r>
              <a:rPr lang="en-US" sz="1400" b="1" i="1" dirty="0" smtClean="0">
                <a:solidFill>
                  <a:srgbClr val="002060"/>
                </a:solidFill>
              </a:rPr>
              <a:t> transport and cell polarity in root development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marL="173038" lvl="1">
              <a:spcAft>
                <a:spcPts val="600"/>
              </a:spcAft>
              <a:tabLst>
                <a:tab pos="2333625" algn="l"/>
              </a:tabLst>
            </a:pP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15h40-16h00:	Nathalie Verbruggen (Brussels, BE)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Arabidopsis responses to mineral deficiency</a:t>
            </a:r>
          </a:p>
          <a:p>
            <a:pPr marL="173038" lvl="1">
              <a:tabLst>
                <a:tab pos="2065338" algn="l"/>
              </a:tabLst>
            </a:pPr>
            <a:r>
              <a:rPr lang="en-US" sz="1400" b="1" i="1" dirty="0" smtClean="0">
                <a:solidFill>
                  <a:srgbClr val="002060"/>
                </a:solidFill>
              </a:rPr>
              <a:t>	 and trace metallic element excess</a:t>
            </a:r>
            <a:endParaRPr lang="fr-BE" sz="1600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spcAft>
                <a:spcPts val="600"/>
              </a:spcAft>
              <a:tabLst>
                <a:tab pos="2333625" algn="l"/>
              </a:tabLst>
            </a:pP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16h00-16h30:	Coffee break</a:t>
            </a:r>
          </a:p>
          <a:p>
            <a:pPr marL="173038" lvl="1">
              <a:tabLst>
                <a:tab pos="2333625" algn="l"/>
              </a:tabLst>
            </a:pPr>
            <a:endParaRPr lang="fr-BE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16h30-17h10:	Christophe Godin (Montpellier, FR)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Mechanical modeling of </a:t>
            </a:r>
            <a:r>
              <a:rPr lang="en-US" sz="1400" b="1" i="1" dirty="0" err="1" smtClean="0">
                <a:solidFill>
                  <a:srgbClr val="002060"/>
                </a:solidFill>
              </a:rPr>
              <a:t>meristem</a:t>
            </a:r>
            <a:r>
              <a:rPr lang="en-US" sz="1400" b="1" i="1" dirty="0" smtClean="0">
                <a:solidFill>
                  <a:srgbClr val="002060"/>
                </a:solidFill>
              </a:rPr>
              <a:t> development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marL="173038" lvl="1">
              <a:spcAft>
                <a:spcPts val="600"/>
              </a:spcAft>
              <a:tabLst>
                <a:tab pos="2333625" algn="l"/>
              </a:tabLst>
            </a:pPr>
            <a:endParaRPr lang="fr-BE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17h10-17h30:	Malcolm Bennett (Nottingham, UK)</a:t>
            </a:r>
          </a:p>
          <a:p>
            <a:pPr marL="173038" lvl="1">
              <a:tabLst>
                <a:tab pos="2065338" algn="l"/>
              </a:tabLst>
            </a:pP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	</a:t>
            </a:r>
            <a:r>
              <a:rPr lang="en-US" sz="1400" b="1" i="1" dirty="0" smtClean="0">
                <a:solidFill>
                  <a:srgbClr val="002060"/>
                </a:solidFill>
              </a:rPr>
              <a:t>Systems analysis of root </a:t>
            </a:r>
            <a:r>
              <a:rPr lang="en-US" sz="1400" b="1" i="1" dirty="0" err="1" smtClean="0">
                <a:solidFill>
                  <a:srgbClr val="002060"/>
                </a:solidFill>
              </a:rPr>
              <a:t>gravitropic</a:t>
            </a:r>
            <a:r>
              <a:rPr lang="en-US" sz="1400" b="1" i="1" dirty="0" smtClean="0">
                <a:solidFill>
                  <a:srgbClr val="002060"/>
                </a:solidFill>
              </a:rPr>
              <a:t> </a:t>
            </a:r>
            <a:r>
              <a:rPr lang="en-US" sz="1400" b="1" i="1" dirty="0" err="1" smtClean="0">
                <a:solidFill>
                  <a:srgbClr val="002060"/>
                </a:solidFill>
              </a:rPr>
              <a:t>signalling</a:t>
            </a:r>
            <a:r>
              <a:rPr lang="en-US" sz="1400" b="1" i="1" dirty="0" smtClean="0">
                <a:solidFill>
                  <a:srgbClr val="002060"/>
                </a:solidFill>
              </a:rPr>
              <a:t>:</a:t>
            </a:r>
          </a:p>
          <a:p>
            <a:pPr marL="173038" lvl="1">
              <a:tabLst>
                <a:tab pos="2065338" algn="l"/>
              </a:tabLst>
            </a:pPr>
            <a:r>
              <a:rPr lang="en-US" sz="1400" b="1" i="1" dirty="0" smtClean="0">
                <a:solidFill>
                  <a:srgbClr val="002060"/>
                </a:solidFill>
              </a:rPr>
              <a:t>	 new insights into an old hypothesis</a:t>
            </a:r>
            <a:endParaRPr lang="fr-BE" sz="1600" b="1" i="1" dirty="0" smtClean="0">
              <a:solidFill>
                <a:srgbClr val="002060"/>
              </a:solidFill>
              <a:latin typeface="Bell MT" pitchFamily="18" charset="0"/>
            </a:endParaRPr>
          </a:p>
          <a:p>
            <a:pPr lvl="1">
              <a:tabLst>
                <a:tab pos="2333625" algn="l"/>
              </a:tabLst>
            </a:pPr>
            <a:endParaRPr lang="fr-BE" sz="1600" b="1" i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9479"/>
          <a:stretch>
            <a:fillRect/>
          </a:stretch>
        </p:blipFill>
        <p:spPr bwMode="auto">
          <a:xfrm rot="16200000">
            <a:off x="-1158520" y="1127480"/>
            <a:ext cx="917504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ZoneTexte 1"/>
          <p:cNvSpPr txBox="1"/>
          <p:nvPr/>
        </p:nvSpPr>
        <p:spPr>
          <a:xfrm>
            <a:off x="404663" y="251520"/>
            <a:ext cx="619268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BE" sz="28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r>
              <a:rPr lang="fr-BE" sz="28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Location</a:t>
            </a:r>
          </a:p>
          <a:p>
            <a:pPr algn="ctr"/>
            <a:r>
              <a:rPr lang="fr-BE" sz="20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Auditorium Croix du Sud</a:t>
            </a:r>
          </a:p>
          <a:p>
            <a:pPr algn="ctr"/>
            <a:r>
              <a:rPr lang="fr-BE" sz="20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Louvain-la-Neuve, </a:t>
            </a:r>
            <a:r>
              <a:rPr lang="fr-BE" sz="20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Belgium</a:t>
            </a:r>
            <a:endParaRPr lang="fr-BE" sz="20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( 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  <a:hlinkClick r:id="rId3"/>
              </a:rPr>
              <a:t>http://www.uclouvain.be/en-acces.html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)</a:t>
            </a:r>
          </a:p>
          <a:p>
            <a:pPr algn="ctr"/>
            <a:endParaRPr lang="fr-BE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r>
              <a:rPr lang="fr-BE" sz="16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Detailed</a:t>
            </a:r>
            <a:r>
              <a:rPr lang="fr-BE" sz="16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</a:t>
            </a:r>
            <a:r>
              <a:rPr lang="fr-BE" sz="16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instructions </a:t>
            </a:r>
            <a:r>
              <a:rPr lang="fr-BE" sz="16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will</a:t>
            </a:r>
            <a:r>
              <a:rPr lang="fr-BE" sz="16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</a:t>
            </a:r>
            <a:r>
              <a:rPr lang="fr-BE" sz="16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be</a:t>
            </a:r>
            <a:r>
              <a:rPr lang="fr-BE" sz="16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sent to </a:t>
            </a:r>
            <a:r>
              <a:rPr lang="fr-BE" sz="16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attendees</a:t>
            </a:r>
            <a:endParaRPr lang="fr-BE" sz="16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endParaRPr lang="fr-BE" sz="28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endParaRPr lang="fr-BE" sz="2800" b="1" dirty="0" smtClean="0">
              <a:solidFill>
                <a:schemeClr val="accent2">
                  <a:lumMod val="75000"/>
                </a:schemeClr>
              </a:solidFill>
              <a:latin typeface="Bell MT" pitchFamily="18" charset="0"/>
            </a:endParaRPr>
          </a:p>
          <a:p>
            <a:pPr algn="ctr"/>
            <a:r>
              <a:rPr lang="fr-BE" sz="28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Registration</a:t>
            </a:r>
          </a:p>
          <a:p>
            <a:pPr algn="ctr"/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For registration  and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additional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information,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please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</a:t>
            </a:r>
            <a:r>
              <a:rPr lang="fr-BE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send</a:t>
            </a:r>
            <a:r>
              <a:rPr lang="fr-BE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a mail to  barn-symposium@uclouvain.be</a:t>
            </a:r>
          </a:p>
          <a:p>
            <a:pPr algn="ctr"/>
            <a:r>
              <a:rPr lang="fr-BE" sz="14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Registration </a:t>
            </a:r>
            <a:r>
              <a:rPr lang="fr-BE" sz="14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fees</a:t>
            </a:r>
            <a:r>
              <a:rPr lang="fr-BE" sz="14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(20 euros) </a:t>
            </a:r>
            <a:r>
              <a:rPr lang="fr-BE" sz="1400" b="1" dirty="0" err="1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include</a:t>
            </a:r>
            <a:r>
              <a:rPr lang="fr-BE" sz="14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 coffee </a:t>
            </a:r>
            <a:r>
              <a:rPr lang="fr-BE" sz="1400" b="1" dirty="0" smtClean="0">
                <a:solidFill>
                  <a:schemeClr val="accent2">
                    <a:lumMod val="75000"/>
                  </a:schemeClr>
                </a:solidFill>
                <a:latin typeface="Bell MT" pitchFamily="18" charset="0"/>
              </a:rPr>
              <a:t>breaks and lunch.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158" y="7488122"/>
            <a:ext cx="1038928" cy="137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2210" y="7712363"/>
            <a:ext cx="1117228" cy="1074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138</Words>
  <Application>Microsoft Office PowerPoint</Application>
  <PresentationFormat>Affichage à l'écran (4:3)</PresentationFormat>
  <Paragraphs>83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Default Design</vt:lpstr>
      <vt:lpstr>Diapositive 1</vt:lpstr>
      <vt:lpstr>Diapositive 2</vt:lpstr>
      <vt:lpstr>Diapositive 3</vt:lpstr>
      <vt:lpstr>Diapositive 4</vt:lpstr>
    </vt:vector>
  </TitlesOfParts>
  <Company>VIB-UG Department of Plant Genetics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 Group</dc:creator>
  <cp:lastModifiedBy>boutry</cp:lastModifiedBy>
  <cp:revision>212</cp:revision>
  <dcterms:created xsi:type="dcterms:W3CDTF">2006-09-19T06:48:57Z</dcterms:created>
  <dcterms:modified xsi:type="dcterms:W3CDTF">2010-12-16T06:54:03Z</dcterms:modified>
</cp:coreProperties>
</file>