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8DFD4-BFF8-4935-AC88-439B0CD2B2D4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9C561-17A2-4EED-A810-797A802ED95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971EE-9C19-4AEA-A95D-501D4E44A5F2}" type="slidenum">
              <a:rPr lang="en-US" smtClean="0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</a:t>
            </a:fld>
            <a:endParaRPr lang="en-US" smtClean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EEFF7-E628-403C-A311-6CE64E2DC378}" type="slidenum">
              <a:rPr lang="en-US" smtClean="0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2</a:t>
            </a:fld>
            <a:endParaRPr lang="en-US" smtClean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EEFF7-E628-403C-A311-6CE64E2DC378}" type="slidenum">
              <a:rPr lang="en-US" smtClean="0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3</a:t>
            </a:fld>
            <a:endParaRPr lang="en-US" smtClean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E82B0C-392B-4D34-8AD3-33051F1D1460}" type="slidenum">
              <a:rPr lang="en-GB" smtClean="0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5</a:t>
            </a:fld>
            <a:endParaRPr lang="en-GB" smtClean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2216D-55CC-446F-BD88-3F015902E4BC}" type="datetimeFigureOut">
              <a:rPr lang="en-GB" smtClean="0"/>
              <a:t>01/07/2010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10F20-FC3C-4613-823D-F41D954CBBF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-72" charset="-128"/>
                <a:cs typeface="ＭＳ Ｐゴシック" pitchFamily="-72" charset="-128"/>
              </a:rPr>
              <a:t>“New Org”</a:t>
            </a:r>
            <a:r>
              <a:rPr lang="en-GB" dirty="0" smtClean="0">
                <a:ea typeface="ＭＳ Ｐゴシック" pitchFamily="-72" charset="-128"/>
                <a:cs typeface="ＭＳ Ｐゴシック" pitchFamily="-72" charset="-128"/>
              </a:rPr>
              <a:t> </a:t>
            </a:r>
            <a:r>
              <a:rPr lang="en-GB" dirty="0" smtClean="0">
                <a:ea typeface="ＭＳ Ｐゴシック" pitchFamily="-72" charset="-128"/>
                <a:cs typeface="ＭＳ Ｐゴシック" pitchFamily="-72" charset="-128"/>
              </a:rPr>
              <a:t>Presentation</a:t>
            </a:r>
            <a:br>
              <a:rPr lang="en-GB" dirty="0" smtClean="0">
                <a:ea typeface="ＭＳ Ｐゴシック" pitchFamily="-72" charset="-128"/>
                <a:cs typeface="ＭＳ Ｐゴシック" pitchFamily="-72" charset="-128"/>
              </a:rPr>
            </a:br>
            <a:r>
              <a:rPr lang="en-GB" sz="2000" dirty="0" smtClean="0">
                <a:ea typeface="ＭＳ Ｐゴシック" pitchFamily="-72" charset="-128"/>
                <a:cs typeface="ＭＳ Ｐゴシック" pitchFamily="-72" charset="-128"/>
              </a:rPr>
              <a:t>“</a:t>
            </a:r>
            <a:r>
              <a:rPr lang="en-GB" sz="2000" i="1" dirty="0" smtClean="0">
                <a:ea typeface="ＭＳ Ｐゴシック" pitchFamily="-72" charset="-128"/>
                <a:cs typeface="ＭＳ Ｐゴシック" pitchFamily="-72" charset="-128"/>
              </a:rPr>
              <a:t>Outsourced Informatics for </a:t>
            </a:r>
            <a:r>
              <a:rPr lang="en-GB" sz="2000" i="1" dirty="0" smtClean="0">
                <a:ea typeface="ＭＳ Ｐゴシック" pitchFamily="-72" charset="-128"/>
                <a:cs typeface="ＭＳ Ｐゴシック" pitchFamily="-72" charset="-128"/>
              </a:rPr>
              <a:t>the </a:t>
            </a:r>
            <a:r>
              <a:rPr lang="en-GB" sz="2000" i="1" dirty="0" err="1" smtClean="0">
                <a:ea typeface="ＭＳ Ｐゴシック" pitchFamily="-72" charset="-128"/>
                <a:cs typeface="ＭＳ Ｐゴシック" pitchFamily="-72" charset="-128"/>
              </a:rPr>
              <a:t>Pharma</a:t>
            </a:r>
            <a:r>
              <a:rPr lang="en-GB" sz="2000" i="1" dirty="0" smtClean="0">
                <a:ea typeface="ＭＳ Ｐゴシック" pitchFamily="-72" charset="-128"/>
                <a:cs typeface="ＭＳ Ｐゴシック" pitchFamily="-72" charset="-128"/>
              </a:rPr>
              <a:t> Industry”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33500" y="3886200"/>
            <a:ext cx="6400800" cy="1752600"/>
          </a:xfrm>
        </p:spPr>
        <p:txBody>
          <a:bodyPr/>
          <a:lstStyle/>
          <a:p>
            <a:endParaRPr lang="en-GB" sz="2400" dirty="0" smtClean="0">
              <a:ea typeface="ＭＳ Ｐゴシック" pitchFamily="-72" charset="-128"/>
              <a:cs typeface="ＭＳ Ｐゴシック" pitchFamily="-72" charset="-128"/>
            </a:endParaRPr>
          </a:p>
          <a:p>
            <a:r>
              <a:rPr lang="en-GB" sz="2400" dirty="0" smtClean="0">
                <a:ea typeface="ＭＳ Ｐゴシック" pitchFamily="-72" charset="-128"/>
                <a:cs typeface="ＭＳ Ｐゴシック" pitchFamily="-72" charset="-128"/>
              </a:rPr>
              <a:t>VIB Academic Meeting</a:t>
            </a:r>
            <a:endParaRPr lang="en-GB" sz="2400" dirty="0" smtClean="0">
              <a:ea typeface="ＭＳ Ｐゴシック" pitchFamily="-72" charset="-128"/>
              <a:cs typeface="ＭＳ Ｐゴシック" pitchFamily="-72" charset="-128"/>
            </a:endParaRPr>
          </a:p>
          <a:p>
            <a:r>
              <a:rPr lang="en-GB" sz="2400" dirty="0" smtClean="0">
                <a:ea typeface="ＭＳ Ｐゴシック" pitchFamily="-72" charset="-128"/>
                <a:cs typeface="ＭＳ Ｐゴシック" pitchFamily="-72" charset="-128"/>
              </a:rPr>
              <a:t>2nd</a:t>
            </a:r>
            <a:r>
              <a:rPr lang="en-GB" sz="2400" dirty="0" smtClean="0">
                <a:ea typeface="ＭＳ Ｐゴシック" pitchFamily="-72" charset="-128"/>
                <a:cs typeface="ＭＳ Ｐゴシック" pitchFamily="-72" charset="-128"/>
              </a:rPr>
              <a:t> July </a:t>
            </a:r>
            <a:r>
              <a:rPr lang="en-GB" sz="2400" dirty="0" smtClean="0">
                <a:ea typeface="ＭＳ Ｐゴシック" pitchFamily="-72" charset="-128"/>
                <a:cs typeface="ＭＳ Ｐゴシック" pitchFamily="-72" charset="-128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26968" cy="707678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>
                <a:ea typeface="ＭＳ Ｐゴシック" pitchFamily="-72" charset="-128"/>
                <a:cs typeface="ＭＳ Ｐゴシック" pitchFamily="-72" charset="-128"/>
              </a:rPr>
              <a:t>The “Normal” Spinout</a:t>
            </a:r>
            <a:endParaRPr lang="en-GB" sz="4000" dirty="0" smtClean="0"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3528" y="4394553"/>
            <a:ext cx="2880320" cy="169874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/>
              <a:t>“</a:t>
            </a:r>
            <a:r>
              <a:rPr lang="en-GB" sz="2000" dirty="0" smtClean="0"/>
              <a:t>Spinout”</a:t>
            </a:r>
            <a:endParaRPr lang="en-GB" sz="2000" dirty="0"/>
          </a:p>
        </p:txBody>
      </p:sp>
      <p:sp>
        <p:nvSpPr>
          <p:cNvPr id="8" name="Oval 7"/>
          <p:cNvSpPr/>
          <p:nvPr/>
        </p:nvSpPr>
        <p:spPr>
          <a:xfrm>
            <a:off x="323528" y="1556792"/>
            <a:ext cx="2880320" cy="169874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smtClean="0"/>
              <a:t>Academic Seed Organisation</a:t>
            </a:r>
            <a:endParaRPr lang="en-GB" sz="2000" dirty="0"/>
          </a:p>
        </p:txBody>
      </p:sp>
      <p:sp>
        <p:nvSpPr>
          <p:cNvPr id="9" name="Down Arrow 8"/>
          <p:cNvSpPr/>
          <p:nvPr/>
        </p:nvSpPr>
        <p:spPr>
          <a:xfrm>
            <a:off x="1511660" y="3356992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575050" y="1556792"/>
            <a:ext cx="5317430" cy="456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Built from academic developments focused purely on science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Relationship with “seed” group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oftern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Success of the spinout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stays within the spinout/ Investors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tends to stagnate and becomes purely a product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Seen as very separate worlds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attracting very different skills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Focussed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sales to customers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26968" cy="707678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>
                <a:ea typeface="ＭＳ Ｐゴシック" pitchFamily="-72" charset="-128"/>
                <a:cs typeface="ＭＳ Ｐゴシック" pitchFamily="-72" charset="-128"/>
              </a:rPr>
              <a:t>Our Opportunity</a:t>
            </a:r>
            <a:endParaRPr lang="en-GB" sz="4000" dirty="0" smtClean="0"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5050" y="1556792"/>
            <a:ext cx="5317430" cy="4569371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Build from a strong well respected academic base</a:t>
            </a:r>
          </a:p>
          <a:p>
            <a:r>
              <a:rPr lang="en-GB" sz="2400" dirty="0" smtClean="0"/>
              <a:t>Continued close relationship between groups</a:t>
            </a:r>
          </a:p>
          <a:p>
            <a:r>
              <a:rPr lang="en-GB" sz="2400" dirty="0" smtClean="0"/>
              <a:t>Share in the success of the organisation</a:t>
            </a:r>
          </a:p>
          <a:p>
            <a:r>
              <a:rPr lang="en-GB" sz="2400" dirty="0" smtClean="0"/>
              <a:t>Software continues to be relevant and “state of the art”</a:t>
            </a:r>
          </a:p>
          <a:p>
            <a:r>
              <a:rPr lang="en-GB" sz="2400" dirty="0" smtClean="0"/>
              <a:t>Chance to share the skills/experiences from both worlds </a:t>
            </a:r>
          </a:p>
          <a:p>
            <a:r>
              <a:rPr lang="en-GB" sz="2400" dirty="0" smtClean="0"/>
              <a:t>Chance to leverage contacts from Industry and Academia</a:t>
            </a:r>
          </a:p>
          <a:p>
            <a:endParaRPr lang="en-GB" sz="2400" dirty="0"/>
          </a:p>
        </p:txBody>
      </p:sp>
      <p:sp>
        <p:nvSpPr>
          <p:cNvPr id="7" name="Oval 6"/>
          <p:cNvSpPr/>
          <p:nvPr/>
        </p:nvSpPr>
        <p:spPr>
          <a:xfrm>
            <a:off x="323528" y="3471559"/>
            <a:ext cx="2880320" cy="1698743"/>
          </a:xfrm>
          <a:prstGeom prst="ellipse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5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/>
              <a:t>“</a:t>
            </a:r>
            <a:r>
              <a:rPr lang="en-GB" sz="2000" dirty="0" smtClean="0"/>
              <a:t>Spinout”</a:t>
            </a:r>
            <a:endParaRPr lang="en-GB" sz="2000" dirty="0"/>
          </a:p>
        </p:txBody>
      </p:sp>
      <p:sp>
        <p:nvSpPr>
          <p:cNvPr id="8" name="Oval 7"/>
          <p:cNvSpPr/>
          <p:nvPr/>
        </p:nvSpPr>
        <p:spPr>
          <a:xfrm>
            <a:off x="323528" y="2204864"/>
            <a:ext cx="2880320" cy="1698743"/>
          </a:xfrm>
          <a:prstGeom prst="ellipse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5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smtClean="0"/>
              <a:t>Academic Seed Organisation</a:t>
            </a:r>
            <a:endParaRPr lang="en-GB" sz="2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31640" y="3356992"/>
            <a:ext cx="864096" cy="792088"/>
            <a:chOff x="1691680" y="1340768"/>
            <a:chExt cx="648072" cy="504056"/>
          </a:xfrm>
        </p:grpSpPr>
        <p:sp>
          <p:nvSpPr>
            <p:cNvPr id="10" name="Curved Right Arrow 9"/>
            <p:cNvSpPr/>
            <p:nvPr/>
          </p:nvSpPr>
          <p:spPr>
            <a:xfrm>
              <a:off x="1691680" y="1340768"/>
              <a:ext cx="288032" cy="504056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Curved Right Arrow 10"/>
            <p:cNvSpPr/>
            <p:nvPr/>
          </p:nvSpPr>
          <p:spPr>
            <a:xfrm flipH="1" flipV="1">
              <a:off x="2051720" y="1340768"/>
              <a:ext cx="288032" cy="504056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success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Internally</a:t>
            </a:r>
          </a:p>
          <a:p>
            <a:pPr lvl="1"/>
            <a:r>
              <a:rPr lang="en-GB" dirty="0" smtClean="0"/>
              <a:t>Developing IT process to allow novel development but also drive production quality</a:t>
            </a:r>
          </a:p>
          <a:p>
            <a:pPr lvl="2"/>
            <a:r>
              <a:rPr lang="en-GB" dirty="0" smtClean="0"/>
              <a:t>Single codebase</a:t>
            </a:r>
          </a:p>
          <a:p>
            <a:pPr lvl="2"/>
            <a:r>
              <a:rPr lang="en-GB" dirty="0" smtClean="0"/>
              <a:t>Joint development</a:t>
            </a:r>
            <a:endParaRPr lang="en-GB" dirty="0"/>
          </a:p>
          <a:p>
            <a:pPr lvl="1"/>
            <a:r>
              <a:rPr lang="en-GB" dirty="0" smtClean="0"/>
              <a:t>Ensuring continual involvement of academic group</a:t>
            </a:r>
          </a:p>
          <a:p>
            <a:pPr lvl="1"/>
            <a:r>
              <a:rPr lang="en-GB" dirty="0" smtClean="0"/>
              <a:t>Communication </a:t>
            </a:r>
          </a:p>
          <a:p>
            <a:r>
              <a:rPr lang="en-GB" dirty="0" smtClean="0"/>
              <a:t>Externally</a:t>
            </a:r>
          </a:p>
          <a:p>
            <a:pPr lvl="1"/>
            <a:r>
              <a:rPr lang="en-GB" dirty="0" smtClean="0"/>
              <a:t>Convincing clients of the value of outsourcing (common)</a:t>
            </a:r>
          </a:p>
          <a:p>
            <a:pPr lvl="1"/>
            <a:r>
              <a:rPr lang="en-GB" dirty="0" smtClean="0"/>
              <a:t>Proving value of the services we sell</a:t>
            </a:r>
          </a:p>
          <a:p>
            <a:pPr lvl="1"/>
            <a:r>
              <a:rPr lang="en-GB" dirty="0" smtClean="0"/>
              <a:t>Breaking through the “Security barrier”</a:t>
            </a:r>
          </a:p>
          <a:p>
            <a:pPr lvl="1"/>
            <a:r>
              <a:rPr lang="en-GB" dirty="0" smtClean="0"/>
              <a:t>Finding a place in the market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357188" y="642938"/>
            <a:ext cx="8229600" cy="1143000"/>
          </a:xfrm>
        </p:spPr>
        <p:txBody>
          <a:bodyPr/>
          <a:lstStyle/>
          <a:p>
            <a:r>
              <a:rPr lang="en-GB" sz="2800" dirty="0" smtClean="0">
                <a:ea typeface="ＭＳ Ｐゴシック" pitchFamily="-72" charset="-128"/>
                <a:cs typeface="ＭＳ Ｐゴシック" pitchFamily="-72" charset="-128"/>
              </a:rPr>
              <a:t>Longer term plan</a:t>
            </a:r>
            <a:r>
              <a:rPr lang="en-GB" sz="2800" dirty="0" smtClean="0">
                <a:ea typeface="ＭＳ Ｐゴシック" pitchFamily="-72" charset="-128"/>
                <a:cs typeface="ＭＳ Ｐゴシック" pitchFamily="-72" charset="-128"/>
              </a:rPr>
              <a:t/>
            </a:r>
            <a:br>
              <a:rPr lang="en-GB" sz="2800" dirty="0" smtClean="0">
                <a:ea typeface="ＭＳ Ｐゴシック" pitchFamily="-72" charset="-128"/>
                <a:cs typeface="ＭＳ Ｐゴシック" pitchFamily="-72" charset="-128"/>
              </a:rPr>
            </a:br>
            <a:r>
              <a:rPr lang="en-GB" sz="2400" b="1" i="1" dirty="0" smtClean="0">
                <a:ea typeface="ＭＳ Ｐゴシック" pitchFamily="-72" charset="-128"/>
                <a:cs typeface="ＭＳ Ｐゴシック" pitchFamily="-72" charset="-128"/>
              </a:rPr>
              <a:t>“Consultancy &amp; Platform </a:t>
            </a:r>
            <a:r>
              <a:rPr lang="en-GB" sz="2400" b="1" i="1" dirty="0" smtClean="0">
                <a:ea typeface="ＭＳ Ｐゴシック" pitchFamily="-72" charset="-128"/>
                <a:cs typeface="ＭＳ Ｐゴシック" pitchFamily="-72" charset="-128"/>
              </a:rPr>
              <a:t>as a Service”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214313" y="1714500"/>
            <a:ext cx="8715375" cy="4786313"/>
            <a:chOff x="214313" y="1857375"/>
            <a:chExt cx="8572500" cy="4857750"/>
          </a:xfrm>
        </p:grpSpPr>
        <p:sp>
          <p:nvSpPr>
            <p:cNvPr id="49" name="Rectangle 48"/>
            <p:cNvSpPr/>
            <p:nvPr/>
          </p:nvSpPr>
          <p:spPr>
            <a:xfrm>
              <a:off x="214313" y="1857375"/>
              <a:ext cx="8572500" cy="19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/>
                <a:t>Research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7969" y="2000772"/>
              <a:ext cx="8214922" cy="2851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dirty="0" smtClean="0"/>
                <a:t>Integration </a:t>
              </a:r>
              <a:r>
                <a:rPr lang="en-GB" sz="1800" dirty="0"/>
                <a:t>Layer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4313" y="3856867"/>
              <a:ext cx="8572500" cy="285825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dirty="0">
                  <a:solidFill>
                    <a:schemeClr val="tx1"/>
                  </a:solidFill>
                </a:rPr>
                <a:t>“Elastic” Hardware Provision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dirty="0">
                  <a:solidFill>
                    <a:schemeClr val="tx1"/>
                  </a:solidFill>
                </a:rPr>
                <a:t>(Scales as required)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357563" y="2356845"/>
              <a:ext cx="5215328" cy="4000595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dirty="0" smtClean="0"/>
                <a:t>“New Org”</a:t>
              </a:r>
              <a:endParaRPr lang="en-GB" sz="1800" dirty="0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1223963" y="2395538"/>
              <a:ext cx="1990725" cy="1319212"/>
              <a:chOff x="4857753" y="3500438"/>
              <a:chExt cx="2111433" cy="1318945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858415" y="3500414"/>
                <a:ext cx="2111599" cy="131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78685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477818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464568" y="3980452"/>
                <a:ext cx="221925" cy="188472"/>
              </a:xfrm>
              <a:prstGeom prst="rect">
                <a:avLst/>
              </a:prstGeom>
              <a:solidFill>
                <a:srgbClr val="FF0000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657000" y="3647003"/>
                <a:ext cx="220269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876952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259523" y="3980452"/>
                <a:ext cx="221925" cy="188472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cxnSp>
            <p:nvCxnSpPr>
              <p:cNvPr id="43" name="Elbow Connector 42"/>
              <p:cNvCxnSpPr>
                <a:stCxn id="37" idx="3"/>
                <a:endCxn id="38" idx="1"/>
              </p:cNvCxnSpPr>
              <p:nvPr/>
            </p:nvCxnSpPr>
            <p:spPr>
              <a:xfrm>
                <a:off x="5300610" y="3740433"/>
                <a:ext cx="177208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Elbow Connector 43"/>
              <p:cNvCxnSpPr>
                <a:stCxn id="38" idx="3"/>
                <a:endCxn id="41" idx="1"/>
              </p:cNvCxnSpPr>
              <p:nvPr/>
            </p:nvCxnSpPr>
            <p:spPr>
              <a:xfrm>
                <a:off x="5699742" y="3740433"/>
                <a:ext cx="177209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Elbow Connector 44"/>
              <p:cNvCxnSpPr>
                <a:stCxn id="41" idx="3"/>
                <a:endCxn id="40" idx="1"/>
              </p:cNvCxnSpPr>
              <p:nvPr/>
            </p:nvCxnSpPr>
            <p:spPr>
              <a:xfrm>
                <a:off x="6098877" y="3740433"/>
                <a:ext cx="558124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Elbow Connector 63"/>
              <p:cNvCxnSpPr>
                <a:stCxn id="37" idx="2"/>
                <a:endCxn id="39" idx="1"/>
              </p:cNvCxnSpPr>
              <p:nvPr/>
            </p:nvCxnSpPr>
            <p:spPr>
              <a:xfrm rot="16200000" flipH="1">
                <a:off x="5207098" y="3816412"/>
                <a:ext cx="240019" cy="274922"/>
              </a:xfrm>
              <a:prstGeom prst="bentConnector2">
                <a:avLst/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Elbow Connector 46"/>
              <p:cNvCxnSpPr/>
              <p:nvPr/>
            </p:nvCxnSpPr>
            <p:spPr>
              <a:xfrm>
                <a:off x="5686493" y="4073883"/>
                <a:ext cx="573030" cy="1611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6010275" y="2395538"/>
              <a:ext cx="1990725" cy="1319212"/>
              <a:chOff x="4857752" y="3500438"/>
              <a:chExt cx="2111433" cy="1318945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4858001" y="3500414"/>
                <a:ext cx="2111598" cy="131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078270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477404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464154" y="3980452"/>
                <a:ext cx="221925" cy="188472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656586" y="3647003"/>
                <a:ext cx="220268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5876536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259109" y="3980452"/>
                <a:ext cx="221925" cy="188472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cxnSp>
            <p:nvCxnSpPr>
              <p:cNvPr id="63" name="Elbow Connector 62"/>
              <p:cNvCxnSpPr>
                <a:stCxn id="57" idx="3"/>
                <a:endCxn id="58" idx="1"/>
              </p:cNvCxnSpPr>
              <p:nvPr/>
            </p:nvCxnSpPr>
            <p:spPr>
              <a:xfrm>
                <a:off x="5300194" y="3740433"/>
                <a:ext cx="177209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Elbow Connector 63"/>
              <p:cNvCxnSpPr>
                <a:stCxn id="58" idx="3"/>
                <a:endCxn id="61" idx="1"/>
              </p:cNvCxnSpPr>
              <p:nvPr/>
            </p:nvCxnSpPr>
            <p:spPr>
              <a:xfrm>
                <a:off x="5699328" y="3740433"/>
                <a:ext cx="177208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Elbow Connector 67"/>
              <p:cNvCxnSpPr>
                <a:stCxn id="61" idx="3"/>
                <a:endCxn id="60" idx="1"/>
              </p:cNvCxnSpPr>
              <p:nvPr/>
            </p:nvCxnSpPr>
            <p:spPr>
              <a:xfrm>
                <a:off x="6098461" y="3740433"/>
                <a:ext cx="558125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Elbow Connector 63"/>
              <p:cNvCxnSpPr>
                <a:stCxn id="57" idx="2"/>
                <a:endCxn id="59" idx="1"/>
              </p:cNvCxnSpPr>
              <p:nvPr/>
            </p:nvCxnSpPr>
            <p:spPr>
              <a:xfrm rot="16200000" flipH="1">
                <a:off x="5206684" y="3816412"/>
                <a:ext cx="240019" cy="274922"/>
              </a:xfrm>
              <a:prstGeom prst="bentConnector2">
                <a:avLst/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Elbow Connector 69"/>
              <p:cNvCxnSpPr/>
              <p:nvPr/>
            </p:nvCxnSpPr>
            <p:spPr>
              <a:xfrm>
                <a:off x="5686079" y="4073883"/>
                <a:ext cx="573030" cy="1611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867150" y="2395538"/>
              <a:ext cx="1990725" cy="1319212"/>
              <a:chOff x="4857753" y="3500438"/>
              <a:chExt cx="2111433" cy="1318945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4857173" y="3500414"/>
                <a:ext cx="2111599" cy="131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5077442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476575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5463326" y="3980452"/>
                <a:ext cx="221925" cy="188472"/>
              </a:xfrm>
              <a:prstGeom prst="rect">
                <a:avLst/>
              </a:prstGeom>
              <a:solidFill>
                <a:srgbClr val="FF0000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655758" y="3647003"/>
                <a:ext cx="220269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875709" y="3647003"/>
                <a:ext cx="221925" cy="186861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6258281" y="3980452"/>
                <a:ext cx="221925" cy="188472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00" dirty="0"/>
              </a:p>
            </p:txBody>
          </p:sp>
          <p:cxnSp>
            <p:nvCxnSpPr>
              <p:cNvPr id="83" name="Elbow Connector 82"/>
              <p:cNvCxnSpPr>
                <a:stCxn id="74" idx="3"/>
                <a:endCxn id="76" idx="1"/>
              </p:cNvCxnSpPr>
              <p:nvPr/>
            </p:nvCxnSpPr>
            <p:spPr>
              <a:xfrm>
                <a:off x="5299367" y="3740433"/>
                <a:ext cx="177208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Elbow Connector 83"/>
              <p:cNvCxnSpPr>
                <a:stCxn id="76" idx="3"/>
                <a:endCxn id="79" idx="1"/>
              </p:cNvCxnSpPr>
              <p:nvPr/>
            </p:nvCxnSpPr>
            <p:spPr>
              <a:xfrm>
                <a:off x="5698500" y="3740433"/>
                <a:ext cx="177209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Elbow Connector 84"/>
              <p:cNvCxnSpPr>
                <a:stCxn id="79" idx="3"/>
                <a:endCxn id="78" idx="1"/>
              </p:cNvCxnSpPr>
              <p:nvPr/>
            </p:nvCxnSpPr>
            <p:spPr>
              <a:xfrm>
                <a:off x="6097634" y="3740433"/>
                <a:ext cx="558124" cy="1610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Elbow Connector 63"/>
              <p:cNvCxnSpPr>
                <a:stCxn id="74" idx="2"/>
                <a:endCxn id="77" idx="1"/>
              </p:cNvCxnSpPr>
              <p:nvPr/>
            </p:nvCxnSpPr>
            <p:spPr>
              <a:xfrm rot="16200000" flipH="1">
                <a:off x="5205856" y="3816412"/>
                <a:ext cx="240019" cy="274922"/>
              </a:xfrm>
              <a:prstGeom prst="bentConnector2">
                <a:avLst/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Elbow Connector 86"/>
              <p:cNvCxnSpPr/>
              <p:nvPr/>
            </p:nvCxnSpPr>
            <p:spPr>
              <a:xfrm>
                <a:off x="5685251" y="4073883"/>
                <a:ext cx="573030" cy="1611"/>
              </a:xfrm>
              <a:prstGeom prst="bentConnector3">
                <a:avLst>
                  <a:gd name="adj1" fmla="val 50000"/>
                </a:avLst>
              </a:prstGeom>
              <a:ln w="952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4" name="Rectangle 103"/>
            <p:cNvSpPr/>
            <p:nvPr/>
          </p:nvSpPr>
          <p:spPr>
            <a:xfrm>
              <a:off x="3501218" y="4287055"/>
              <a:ext cx="4928016" cy="13904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/>
                <a:t>Managed Data repositories with Modelled APIs to feed workflow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643313" y="4428840"/>
              <a:ext cx="429405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142985" y="4428840"/>
              <a:ext cx="429405" cy="50108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644218" y="4428840"/>
              <a:ext cx="427844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143890" y="4428840"/>
              <a:ext cx="427844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643563" y="4428840"/>
              <a:ext cx="429406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143235" y="4428840"/>
              <a:ext cx="429406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644469" y="4428840"/>
              <a:ext cx="427844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7144141" y="4428840"/>
              <a:ext cx="427844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643813" y="4428840"/>
              <a:ext cx="429405" cy="50108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00" b="1" i="1" dirty="0"/>
                <a:t>Module &amp; API</a:t>
              </a:r>
              <a:endParaRPr lang="en-GB" sz="500" i="1" dirty="0"/>
            </a:p>
          </p:txBody>
        </p:sp>
        <p:sp>
          <p:nvSpPr>
            <p:cNvPr id="98" name="Can 97"/>
            <p:cNvSpPr/>
            <p:nvPr/>
          </p:nvSpPr>
          <p:spPr>
            <a:xfrm>
              <a:off x="3714744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99" name="Can 98"/>
            <p:cNvSpPr/>
            <p:nvPr/>
          </p:nvSpPr>
          <p:spPr>
            <a:xfrm>
              <a:off x="4214810" y="5000636"/>
              <a:ext cx="285752" cy="357190"/>
            </a:xfrm>
            <a:prstGeom prst="can">
              <a:avLst/>
            </a:prstGeom>
            <a:solidFill>
              <a:srgbClr val="FF0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00" name="Can 99"/>
            <p:cNvSpPr/>
            <p:nvPr/>
          </p:nvSpPr>
          <p:spPr>
            <a:xfrm>
              <a:off x="4714876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02" name="Can 101"/>
            <p:cNvSpPr/>
            <p:nvPr/>
          </p:nvSpPr>
          <p:spPr>
            <a:xfrm>
              <a:off x="5214942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06" name="Can 105"/>
            <p:cNvSpPr/>
            <p:nvPr/>
          </p:nvSpPr>
          <p:spPr>
            <a:xfrm>
              <a:off x="5715008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07" name="Can 106"/>
            <p:cNvSpPr/>
            <p:nvPr/>
          </p:nvSpPr>
          <p:spPr>
            <a:xfrm>
              <a:off x="6215074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08" name="Can 107"/>
            <p:cNvSpPr/>
            <p:nvPr/>
          </p:nvSpPr>
          <p:spPr>
            <a:xfrm>
              <a:off x="6715140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09" name="Can 108"/>
            <p:cNvSpPr/>
            <p:nvPr/>
          </p:nvSpPr>
          <p:spPr>
            <a:xfrm>
              <a:off x="7215206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sp>
          <p:nvSpPr>
            <p:cNvPr id="110" name="Can 109"/>
            <p:cNvSpPr/>
            <p:nvPr/>
          </p:nvSpPr>
          <p:spPr>
            <a:xfrm>
              <a:off x="7715272" y="5000636"/>
              <a:ext cx="285752" cy="357190"/>
            </a:xfrm>
            <a:prstGeom prst="ca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dirty="0"/>
            </a:p>
          </p:txBody>
        </p:sp>
        <p:cxnSp>
          <p:nvCxnSpPr>
            <p:cNvPr id="112" name="Elbow Connector 111"/>
            <p:cNvCxnSpPr>
              <a:stCxn id="89" idx="0"/>
            </p:cNvCxnSpPr>
            <p:nvPr/>
          </p:nvCxnSpPr>
          <p:spPr>
            <a:xfrm rot="5400000" flipH="1" flipV="1">
              <a:off x="3768256" y="3654372"/>
              <a:ext cx="1364681" cy="184254"/>
            </a:xfrm>
            <a:prstGeom prst="bentConnector3">
              <a:avLst>
                <a:gd name="adj1" fmla="val 31618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Elbow Connector 114"/>
            <p:cNvCxnSpPr>
              <a:stCxn id="89" idx="0"/>
              <a:endCxn id="39" idx="2"/>
            </p:cNvCxnSpPr>
            <p:nvPr/>
          </p:nvCxnSpPr>
          <p:spPr>
            <a:xfrm rot="16200000" flipV="1">
              <a:off x="2447248" y="2517618"/>
              <a:ext cx="1364681" cy="2457762"/>
            </a:xfrm>
            <a:prstGeom prst="bentConnector3">
              <a:avLst>
                <a:gd name="adj1" fmla="val 31618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94" idx="0"/>
            </p:cNvCxnSpPr>
            <p:nvPr/>
          </p:nvCxnSpPr>
          <p:spPr>
            <a:xfrm rot="16200000" flipV="1">
              <a:off x="5392970" y="2963420"/>
              <a:ext cx="1364681" cy="1566159"/>
            </a:xfrm>
            <a:prstGeom prst="bentConnector3">
              <a:avLst>
                <a:gd name="adj1" fmla="val 34901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94" idx="0"/>
            </p:cNvCxnSpPr>
            <p:nvPr/>
          </p:nvCxnSpPr>
          <p:spPr>
            <a:xfrm rot="5400000" flipH="1" flipV="1">
              <a:off x="6464923" y="3457627"/>
              <a:ext cx="1364681" cy="577746"/>
            </a:xfrm>
            <a:prstGeom prst="bentConnector3">
              <a:avLst>
                <a:gd name="adj1" fmla="val 34901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34" name="Rectangle 133"/>
            <p:cNvSpPr/>
            <p:nvPr/>
          </p:nvSpPr>
          <p:spPr>
            <a:xfrm>
              <a:off x="500063" y="2390681"/>
              <a:ext cx="557447" cy="6090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i="1" dirty="0"/>
                <a:t>Apps</a:t>
              </a:r>
              <a:endParaRPr lang="en-GB" sz="1000" i="1" dirty="0"/>
            </a:p>
          </p:txBody>
        </p:sp>
        <p:cxnSp>
          <p:nvCxnSpPr>
            <p:cNvPr id="139" name="Elbow Connector 138"/>
            <p:cNvCxnSpPr>
              <a:stCxn id="89" idx="0"/>
              <a:endCxn id="134" idx="2"/>
            </p:cNvCxnSpPr>
            <p:nvPr/>
          </p:nvCxnSpPr>
          <p:spPr>
            <a:xfrm rot="16200000" flipV="1">
              <a:off x="1854454" y="1924825"/>
              <a:ext cx="1429128" cy="3578902"/>
            </a:xfrm>
            <a:prstGeom prst="bentConnector3">
              <a:avLst>
                <a:gd name="adj1" fmla="val 29900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246</Words>
  <Application>Microsoft Office PowerPoint</Application>
  <PresentationFormat>On-screen Show (4:3)</PresentationFormat>
  <Paragraphs>94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“New Org” Presentation “Outsourced Informatics for the Pharma Industry”</vt:lpstr>
      <vt:lpstr>The “Normal” Spinout</vt:lpstr>
      <vt:lpstr>Our Opportunity</vt:lpstr>
      <vt:lpstr>Barriers to success</vt:lpstr>
      <vt:lpstr>Longer term plan “Consultancy &amp; Platform as a Service”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“New Org” Presentation “Outsourced Informatics for the Pharma Industry”</dc:title>
  <dc:creator>Rob Gill</dc:creator>
  <cp:lastModifiedBy>Rob Gill</cp:lastModifiedBy>
  <cp:revision>13</cp:revision>
  <dcterms:created xsi:type="dcterms:W3CDTF">2010-07-01T07:43:45Z</dcterms:created>
  <dcterms:modified xsi:type="dcterms:W3CDTF">2010-07-01T08:16:47Z</dcterms:modified>
</cp:coreProperties>
</file>